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411480"/>
            <a:ext cx="11368735" cy="6035040"/>
          </a:xfrm>
          <a:prstGeom prst="roundRect">
            <a:avLst>
              <a:gd name="adj" fmla="val 6000"/>
            </a:avLst>
          </a:prstGeom>
          <a:solidFill>
            <a:srgbClr val="FF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551615" y="411480"/>
            <a:ext cx="228600" cy="6035040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868680"/>
            <a:ext cx="1008857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8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מדריכי AI למורה · מדריך 5 מתוך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417320"/>
            <a:ext cx="1008857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46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לוח בחירה "איקס-עיגול" – מחשיבה בסיסית לגבוהה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429000"/>
            <a:ext cx="10088575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9 משימות, 3 רמות חשיבה, התלמיד בוחר קו – ומטפס מזכירה ליצירה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4572000"/>
            <a:ext cx="4754880" cy="548640"/>
          </a:xfrm>
          <a:prstGeom prst="roundRect">
            <a:avLst>
              <a:gd name="adj" fmla="val 50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39535" y="4572000"/>
            <a:ext cx="4754880" cy="5486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10–15 דקות להכנת לוח · שיעור או שבוע עבודה לתלמידים</a:t>
            </a:r>
          </a:p>
        </p:txBody>
      </p:sp>
      <p:sp>
        <p:nvSpPr>
          <p:cNvPr id="10" name="Oval 9"/>
          <p:cNvSpPr/>
          <p:nvPr/>
        </p:nvSpPr>
        <p:spPr>
          <a:xfrm>
            <a:off x="1280160" y="4023360"/>
            <a:ext cx="1371600" cy="1371600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532120"/>
            <a:ext cx="548640" cy="5486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54480" y="5623560"/>
            <a:ext cx="4114800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מדריך 5 · לוח בחירה איקס-עיגול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מה נלמד היום?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783080"/>
            <a:ext cx="10820095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0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תלמדו לבנות בעזרת צ'אט AI לוח בחירה 3×3 שבו כל שורה היא רמת חשיבה. התלמיד מסמן קו של 3 משימות שעובר דרך משבצת החובה באמצע – וכך עושה משימה אחת מכל רמה.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108960"/>
            <a:ext cx="1127729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שימושים בכיתה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86621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090518" y="3840480"/>
            <a:ext cx="640080" cy="640080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3781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תרגול אחרי יחידת לימוד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0147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14044" y="3840480"/>
            <a:ext cx="640080" cy="640080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7307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עבודת סיכום דיפרנציאלית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33673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337570" y="3840480"/>
            <a:ext cx="640080" cy="640080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70833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שיעור תחנות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461096" y="3840480"/>
            <a:ext cx="640080" cy="640080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משימת בית לשבוע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מדריך 5 · לוח בחירה איקס-עיגול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הכלים – ומה חינמי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73736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569903" y="1737360"/>
            <a:ext cx="164592" cy="1234440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42655" y="1828800"/>
            <a:ext cx="3017520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Gemini / ChatGPT / Claude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828800"/>
            <a:ext cx="7665415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מייצרים את 9 המשימות ואפילו לוח אינטראקטיבי.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15468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569903" y="3154680"/>
            <a:ext cx="164592" cy="1234440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42655" y="3246120"/>
            <a:ext cx="3017520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Word / Google Docs / Canva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246120"/>
            <a:ext cx="7665415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מעצבים לוח להדפסה (יש תבנית ריקה בקבצים).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806440"/>
            <a:ext cx="11277295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4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כלים, מכסות ומחירים משתנים – בדקו בחשבון שלכן לפני השיעור.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מדריך 5 · לוח בחירה איקס-עיגול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שלב אחר שלב (1/2)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865815" y="1861947"/>
            <a:ext cx="658368" cy="658368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62495" y="1764792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בוחרים נושא ותוצר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1746504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נושא שכבר נלמד (למשל מילות קישור). מה רוצים לראות בסוף?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836926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65815" y="3007233"/>
            <a:ext cx="658368" cy="658368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495" y="2910078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מבינים את מבנה הלוח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891790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שורה עליונה זכירה והבנה · שורה אמצעית יישום וניתוח · שורה תחתונה הערכה ויצירה. האמצע = חובה.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קו אנכי או אלכסוני דרך האמצע = משימה מכל רמה.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982211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65815" y="4152518"/>
            <a:ext cx="658368" cy="658368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2495" y="4055363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מבקשים משימות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037075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מדביקים את הפרומפט המוכן ומקבלים טבלה של 9 משימות.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5127498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865815" y="5297804"/>
            <a:ext cx="658368" cy="658368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62495" y="5200650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עורכים ומגוונים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182362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מוודאים מגוון תוצרים (כתיבה, ציור, דיבור, משחק) וזמנים דומים בכל קו.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משימה שאתן לא הייתן רוצות לעשות – החליפו.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מדריך 5 · לוח בחירה איקס-עיגול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שלב אחר שלב (2/2)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865815" y="2052828"/>
            <a:ext cx="658368" cy="658368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62495" y="1764792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מוסיפים כללים וקריטריונים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1746504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כלל הבחירה, זמן, ואיך מגישים. אפשר מחוון קצר לכל רמה.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218687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65815" y="3579875"/>
            <a:ext cx="658368" cy="658368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495" y="3291839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מעצבים ומדפיסים / משתפים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273551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מעתיקים לתבנית Word, או מבקשים מהצ'אט גרסה אינטראקטיבית שמסמנים בה X.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745736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65815" y="5106923"/>
            <a:ext cx="658368" cy="658368"/>
          </a:xfrm>
          <a:prstGeom prst="ellipse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2495" y="4818888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בכיתה: בחירה ושיחה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800599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התלמידים בוחרים קו ומנמקים. בסוף – שיחה: איזו משימה אתגרה הכי הרבה ולמה?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מדריך 5 · לוח בחירה איקס-עיגול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פרומפט מוכן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45920"/>
            <a:ext cx="11277295" cy="4343400"/>
          </a:xfrm>
          <a:prstGeom prst="roundRect">
            <a:avLst>
              <a:gd name="adj" fmla="val 6000"/>
            </a:avLst>
          </a:prstGeom>
          <a:solidFill>
            <a:srgbClr val="2B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55648"/>
            <a:ext cx="1072865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FFD39E"/>
                </a:solidFill>
                <a:latin typeface="Heebo"/>
                <a:cs typeface="Heebo"/>
                <a:ea typeface="Heebo"/>
              </a:rPr>
              <a:t>פרומפט מלא – לוח איקס-עיגול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86000"/>
            <a:ext cx="10728655" cy="3611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אתה מורה מומחה ללמידה דיפרנציאלית. צור לוח בחירה "איקס-עיגול" 3×3 בנושא [נושא] לתלמידי כיתה [ז׳].</a:t>
            </a:r>
          </a:p>
          <a:p>
            <a:pPr algn="r" rtl="1"/>
            <a:r>
              <a:rPr sz="20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מבנה:</a:t>
            </a:r>
          </a:p>
          <a:p>
            <a:pPr algn="r" rtl="1"/>
            <a:r>
              <a:rPr sz="20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שורה עליונה – זכירה והבנה ().</a:t>
            </a:r>
          </a:p>
          <a:p>
            <a:pPr algn="r" rtl="1"/>
            <a:r>
              <a:rPr sz="20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שורה אמצעית – יישום וניתוח (); המשבצת האמצעית היא משימת חובה מרכזית.</a:t>
            </a:r>
          </a:p>
          <a:p>
            <a:pPr algn="r" rtl="1"/>
            <a:r>
              <a:rPr sz="20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שורה תחתונה – הערכה ויצירה ().</a:t>
            </a:r>
          </a:p>
          <a:p>
            <a:pPr algn="r" rtl="1"/>
            <a:r>
              <a:rPr sz="20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לכל משימה: כותרת קצרה ומושכת, הוראה של 1–2 משפטים, התוצר, זמן משוער (10–20 דקות).</a:t>
            </a:r>
          </a:p>
          <a:p>
            <a:pPr algn="r" rtl="1"/>
            <a:r>
              <a:rPr sz="20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גוונו תוצרים: כתיבה, ציור, דיבור/הקלטה, משחק, עבודה בזוגות.</a:t>
            </a:r>
          </a:p>
          <a:p>
            <a:pPr algn="r" rtl="1"/>
            <a:r>
              <a:rPr sz="20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כלל: התלמיד בוחר קו אנכי או אלכסוני שעובר דרך האמצע – משימה אחת מכל רמה.</a:t>
            </a:r>
          </a:p>
          <a:p>
            <a:pPr algn="r" rtl="1"/>
            <a:r>
              <a:rPr sz="20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החזר טבלה של 3×3 ואחריה מחוון קצר לכל רמה.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מדריך 5 · לוח בחירה איקס-עיגול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עוד פרומפטים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45920"/>
            <a:ext cx="11277295" cy="4343400"/>
          </a:xfrm>
          <a:prstGeom prst="roundRect">
            <a:avLst>
              <a:gd name="adj" fmla="val 6000"/>
            </a:avLst>
          </a:prstGeom>
          <a:solidFill>
            <a:srgbClr val="2B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55648"/>
            <a:ext cx="1072865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FFD39E"/>
                </a:solidFill>
                <a:latin typeface="Heebo"/>
                <a:cs typeface="Heebo"/>
                <a:ea typeface="Heebo"/>
              </a:rPr>
              <a:t>פרומפט לגרסה אינטראקטיבית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86000"/>
            <a:ext cx="10728655" cy="3611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הפוך את הלוח לדף HTML אחד בעברית מימין לשמאל: לחיצה על משבצת מסמנת X, ההוראה המלאה נפתחת בחלון, ו"ניצחון" מופיע כשסומן קו חוקי דרך האמצע. התקדמות נשמרת ב-localStorage. כפתורים גדולים, בלי ספריות חיצוניות.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מדריך 5 · לוח בחירה איקס-עיגול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הדוגמה שלנו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572768"/>
            <a:ext cx="1127729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8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לוח „מילות קישור“ – בוחרים קו אנכי או אלכסוני דרך האמצע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402775" y="2148840"/>
            <a:ext cx="2331720" cy="1325880"/>
          </a:xfrm>
          <a:prstGeom prst="roundRect">
            <a:avLst>
              <a:gd name="adj" fmla="val 10000"/>
            </a:avLst>
          </a:prstGeom>
          <a:solidFill>
            <a:srgbClr val="EAF8EE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494215" y="2240280"/>
            <a:ext cx="214883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ציד מילים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94215" y="2715768"/>
            <a:ext cx="2148839" cy="6858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25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רשימה של 6 מילים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61327" y="2148840"/>
            <a:ext cx="2331720" cy="1325880"/>
          </a:xfrm>
          <a:prstGeom prst="roundRect">
            <a:avLst>
              <a:gd name="adj" fmla="val 10000"/>
            </a:avLst>
          </a:prstGeom>
          <a:solidFill>
            <a:srgbClr val="EAF8EE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52767" y="2240280"/>
            <a:ext cx="214883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התאמה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52767" y="2715768"/>
            <a:ext cx="2148839" cy="6858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25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טבלת התאמה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19879" y="2148840"/>
            <a:ext cx="2331720" cy="1325880"/>
          </a:xfrm>
          <a:prstGeom prst="roundRect">
            <a:avLst>
              <a:gd name="adj" fmla="val 10000"/>
            </a:avLst>
          </a:prstGeom>
          <a:solidFill>
            <a:srgbClr val="EAF8EE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11319" y="2240280"/>
            <a:ext cx="214883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מילון קטן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1319" y="2715768"/>
            <a:ext cx="2148839" cy="6858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25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מילון של 10 מילים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02775" y="3584448"/>
            <a:ext cx="2331720" cy="1325880"/>
          </a:xfrm>
          <a:prstGeom prst="roundRect">
            <a:avLst>
              <a:gd name="adj" fmla="val 10000"/>
            </a:avLst>
          </a:prstGeom>
          <a:solidFill>
            <a:srgbClr val="FFF6DA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94215" y="3675887"/>
            <a:ext cx="214883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מחברים משפטים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94215" y="4151376"/>
            <a:ext cx="2148839" cy="6858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25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5 משפטים מחוברים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961327" y="3584448"/>
            <a:ext cx="2331720" cy="1325880"/>
          </a:xfrm>
          <a:prstGeom prst="roundRect">
            <a:avLst>
              <a:gd name="adj" fmla="val 10000"/>
            </a:avLst>
          </a:prstGeom>
          <a:solidFill>
            <a:srgbClr val="FFF6DA"/>
          </a:solidFill>
          <a:ln w="19050">
            <a:solidFill>
              <a:srgbClr val="8A5C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052767" y="3675887"/>
            <a:ext cx="214883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חובה: מה הקשר?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52767" y="4151376"/>
            <a:ext cx="2148839" cy="6858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25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טבלה: מילה | קשר | הסבר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19879" y="3584448"/>
            <a:ext cx="2331720" cy="1325880"/>
          </a:xfrm>
          <a:prstGeom prst="roundRect">
            <a:avLst>
              <a:gd name="adj" fmla="val 10000"/>
            </a:avLst>
          </a:prstGeom>
          <a:solidFill>
            <a:srgbClr val="FFF6DA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611319" y="3675887"/>
            <a:ext cx="214883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תקנו את הטעות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11319" y="4151376"/>
            <a:ext cx="2148839" cy="6858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25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5 משפטים מתוקנים + הסבר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402775" y="5020056"/>
            <a:ext cx="2331720" cy="1325880"/>
          </a:xfrm>
          <a:prstGeom prst="roundRect">
            <a:avLst>
              <a:gd name="adj" fmla="val 10000"/>
            </a:avLst>
          </a:prstGeom>
          <a:solidFill>
            <a:srgbClr val="FDE8E6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494215" y="5111496"/>
            <a:ext cx="214883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עורכי עיתון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94215" y="5586984"/>
            <a:ext cx="2148839" cy="6858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25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פסקה משוכתבת + נימוק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961327" y="5020056"/>
            <a:ext cx="2331720" cy="1325880"/>
          </a:xfrm>
          <a:prstGeom prst="roundRect">
            <a:avLst>
              <a:gd name="adj" fmla="val 10000"/>
            </a:avLst>
          </a:prstGeom>
          <a:solidFill>
            <a:srgbClr val="FDE8E6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052767" y="5111496"/>
            <a:ext cx="214883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ויכוח בכיתה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52767" y="5586984"/>
            <a:ext cx="2148839" cy="6858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25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פסקת טיעון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19879" y="5020056"/>
            <a:ext cx="2331720" cy="1325880"/>
          </a:xfrm>
          <a:prstGeom prst="roundRect">
            <a:avLst>
              <a:gd name="adj" fmla="val 10000"/>
            </a:avLst>
          </a:prstGeom>
          <a:solidFill>
            <a:srgbClr val="FDE8E6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611319" y="5111496"/>
            <a:ext cx="214883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משחק משלי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11319" y="5586984"/>
            <a:ext cx="2148839" cy="6858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25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8 כרטיסי משחק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7200" y="2148840"/>
            <a:ext cx="3742639" cy="4096511"/>
          </a:xfrm>
          <a:prstGeom prst="roundRect">
            <a:avLst>
              <a:gd name="adj" fmla="val 8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2286000"/>
            <a:ext cx="3285439" cy="3749039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7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שורה 1: זכירה והבנה</a:t>
            </a:r>
          </a:p>
          <a:p>
            <a:pPr algn="r" rtl="1"/>
            <a:r>
              <a:rPr sz="17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שורה 2: יישום וניתוח</a:t>
            </a:r>
          </a:p>
          <a:p>
            <a:pPr algn="r" rtl="1"/>
            <a:r>
              <a:rPr sz="17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שורה 3: הערכה ויצירה</a:t>
            </a:r>
          </a:p>
          <a:p>
            <a:pPr algn="r" rtl="1"/>
            <a:r>
              <a:rPr sz="17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/>
            </a:r>
          </a:p>
          <a:p>
            <a:pPr algn="r" rtl="1"/>
            <a:r>
              <a:rPr sz="17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האמצע – משימת חובה</a:t>
            </a:r>
          </a:p>
          <a:p>
            <a:pPr algn="r" rtl="1"/>
            <a:r>
              <a:rPr sz="17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/>
            </a:r>
          </a:p>
          <a:p>
            <a:pPr algn="r" rtl="1"/>
            <a:r>
              <a:rPr sz="17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קו אנכי או אלכסוני = משימה אחת מכל רמה.</a:t>
            </a:r>
          </a:p>
          <a:p>
            <a:pPr algn="r" rtl="1"/>
            <a:r>
              <a:rPr sz="17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קו אופקי באמצע = 3 משימות באותה רמה – לכן לא.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מדריך 5 · לוח בחירה איקס-עיגול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טעויות נפוצות · טיפים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91640"/>
            <a:ext cx="5501487" cy="4343400"/>
          </a:xfrm>
          <a:prstGeom prst="roundRect">
            <a:avLst>
              <a:gd name="adj" fmla="val 8000"/>
            </a:avLst>
          </a:prstGeom>
          <a:solidFill>
            <a:srgbClr val="FDE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07327" y="1828800"/>
            <a:ext cx="4952847" cy="502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D6453D"/>
                </a:solidFill>
                <a:latin typeface="Heebo"/>
                <a:cs typeface="Heebo"/>
                <a:ea typeface="Heebo"/>
              </a:rPr>
              <a:t>טעויות נפוצות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07327" y="2423160"/>
            <a:ext cx="4952847" cy="34747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כל המשימות כתיבה – אין באמת בחירה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משימות "גבוהות" שהן רק ארוכות יותר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זמנים לא שווים בין הקווים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לוותר על שיחת הנימוק – הבחירה עצמה היא למידה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691640"/>
            <a:ext cx="5501487" cy="4343400"/>
          </a:xfrm>
          <a:prstGeom prst="roundRect">
            <a:avLst>
              <a:gd name="adj" fmla="val 8000"/>
            </a:avLst>
          </a:prstGeom>
          <a:solidFill>
            <a:srgbClr val="E3F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1828800"/>
            <a:ext cx="4952847" cy="502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2E9D5B"/>
                </a:solidFill>
                <a:latin typeface="Heebo"/>
                <a:cs typeface="Heebo"/>
                <a:ea typeface="Heebo"/>
              </a:rPr>
              <a:t>טיפים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423160"/>
            <a:ext cx="4952847" cy="34747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קו אופקי באמצע = כל המשימות בינוניות – לכן הכלל: אנכי או אלכסוני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תלמידים מתקדמים: "בינגו" – שני קווים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שמרו את הלוח כתבנית והחליפו נושא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A5C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מדריך 5 · לוח בחירה איקס-עיגול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בטיחות ופרטיות – לפני שמתחילים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2926080"/>
          </a:xfrm>
          <a:prstGeom prst="roundRect">
            <a:avLst>
              <a:gd name="adj" fmla="val 8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828800"/>
            <a:ext cx="10728655" cy="2697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משימות שמבקשות לשתף – בלי פרטים אישיים רגישים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תוצרים שמוקלטים – נשארים אצל התלמיד או בכלי של בית הספר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בודקים את מדיניות בית הספר והמשרד לפני שימוש עם תלמידים.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480060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EEE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4864608"/>
            <a:ext cx="10728655" cy="10972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9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המדריך המלא, הפרומפטים להעתקה והדוגמה העובדת:</a:t>
            </a:r>
          </a:p>
          <a:p>
            <a:pPr algn="l" rtl="0"/>
            <a:r>
              <a:rPr sz="1900" b="1">
                <a:solidFill>
                  <a:srgbClr val="6B479B"/>
                </a:solidFill>
                <a:latin typeface="Heebo"/>
                <a:cs typeface="Heebo"/>
                <a:ea typeface="Heebo"/>
              </a:rPr>
              <a:t>madrichim-ai-lamore.sites.tab.bot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