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411480"/>
            <a:ext cx="11368735" cy="6035040"/>
          </a:xfrm>
          <a:prstGeom prst="roundRect">
            <a:avLst>
              <a:gd name="adj" fmla="val 6000"/>
            </a:avLst>
          </a:prstGeom>
          <a:solidFill>
            <a:srgbClr val="FF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551615" y="411480"/>
            <a:ext cx="228600" cy="6035040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868680"/>
            <a:ext cx="1008857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8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מדריכי AI למורה · מדריך 4 מתוך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417320"/>
            <a:ext cx="1008857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46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אפליקציית "מסע כתיבה" מותאמת אישית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29000"/>
            <a:ext cx="10088575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כל תלמיד בוחר רמה ומקבל ליווי: רעיונות, פתיחות, מבנה, מילות קישור ומשפטי דוגמה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4572000"/>
            <a:ext cx="4754880" cy="548640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39535" y="4572000"/>
            <a:ext cx="4754880" cy="5486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45–60 דקות לבנייה · ואז משמשת כל השנה</a:t>
            </a:r>
          </a:p>
        </p:txBody>
      </p:sp>
      <p:sp>
        <p:nvSpPr>
          <p:cNvPr id="10" name="Oval 9"/>
          <p:cNvSpPr/>
          <p:nvPr/>
        </p:nvSpPr>
        <p:spPr>
          <a:xfrm>
            <a:off x="1280160" y="4023360"/>
            <a:ext cx="1371600" cy="1371600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532120"/>
            <a:ext cx="548640" cy="5486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5623560"/>
            <a:ext cx="4114800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מה נלמד היום?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783080"/>
            <a:ext cx="1082009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0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תבנו בעזרת צ'אט AI אפליקציית כתיבה דיפרנציאלית: שלוש רמות (פשוט, בינוני, מתקדם), תחנות קבועות של מסע כתיבה, ושמירה של הטיוטה במכשיר התלמיד.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108960"/>
            <a:ext cx="112772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שימושים בכיתה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86621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090518" y="3840480"/>
            <a:ext cx="640080" cy="640080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781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חיבור אישי / סיפור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147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14044" y="3840480"/>
            <a:ext cx="640080" cy="640080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7307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מכתב (למשל לתלמיד/ה שעלה/תה לארץ)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33673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337570" y="3840480"/>
            <a:ext cx="640080" cy="640080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0833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פסקת טיעון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461096" y="3840480"/>
            <a:ext cx="640080" cy="640080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תיאור מקום בגיאוגרפיה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הכלים – ומה חינמי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73736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569903" y="1737360"/>
            <a:ext cx="164592" cy="1234440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42655" y="1828800"/>
            <a:ext cx="3017520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 rtl="0"/>
            <a:r>
              <a:rPr sz="22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Gemini (Canvas) / Claude / ChatGPT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828800"/>
            <a:ext cx="766541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בונים את האפליקציה בשיחה ומשתפים קישור.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15468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569903" y="3154680"/>
            <a:ext cx="164592" cy="1234440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42655" y="3246120"/>
            <a:ext cx="3017520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הדוגמה שלנו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246120"/>
            <a:ext cx="766541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באתר יש אפליקציה עובדת – אפשר להשתמש בה כמו שהיא או לבקש מהצ'אט "אפליקציה כמו זו".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806440"/>
            <a:ext cx="11277295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4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כלים, מכסות ומחירים משתנים – בדקו בחשבון שלכן לפני השיעור.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(1/2)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1861947"/>
            <a:ext cx="658368" cy="658368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מגדירים סוגה ונושאים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בחרו סוגה אחת (סיפור, מכתב, טיעון) ושניים או שלושה נושאים לבחירה.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836926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007233"/>
            <a:ext cx="658368" cy="658368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2910078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מתכננים את התחנות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891790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רעיון ← פתיחה ← מבנה ← שפה ← כתיבה ← בדיקה. תחנה = מסך אחד.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זה בדיוק מה שעושים בכיתה – רק דיגיטלי.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982211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4152518"/>
            <a:ext cx="658368" cy="658368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055363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כותבים מה משתנה בין הרמות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037075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פשוט: משפטים קצרים, בנק מילים, פתיחות מוכנות. בינוני: מילות קישור ומבנה פסקאות. מתקדם: שפה עשירה, טיעון נגדי, גיוון.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5127498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65815" y="5297804"/>
            <a:ext cx="658368" cy="658368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62495" y="5200650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מדביקים את הפרומפט ובונים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182362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הפרומפט המוכן (למטה) כולל את כל ההגדרות. מוסיפים את הנושאים שלכן.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(2/2)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2052828"/>
            <a:ext cx="658368" cy="658368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בודקים כתלמיד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עוברים את המסע בשלוש הרמות. האם ההוראות ברורות? האם הטיוטה נשמרת אחרי רענון?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218687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579875"/>
            <a:ext cx="658368" cy="658368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3291839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מוסיפים רשימת בדיקה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273551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בתחנה האחרונה: רשימת "בדקתי ש..." לפי הרמה – הכנה לפני הגשה.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745736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5106923"/>
            <a:ext cx="658368" cy="658368"/>
          </a:xfrm>
          <a:prstGeom prst="ellipse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818888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משתפים ומשלבים בשיעור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800599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20 דקות כתיבה בכיתה, תלמידים בוחרים רמה בעצמם. אתן מסתובבות ומלוות.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מותר לעבור רמה באמצע!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פרומפט מוכן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מלא – מסע כתיבה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צור אפליקציית אינטרנט בקובץ HTML אחד: "מסע כתיבה" לתלמידי כיתה [ז׳], בעברית מימין לשמאל, מותאמת לטלפון.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מבנה: מסך פתיחה – בחירת נושא (מתוך: [נושא 1], [נושא 2], [נושא 3]) ובחירת רמה: פשוט / בינוני / מתקדם.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תחנות (מסך לכל תחנה, עם פס התקדמות):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1. רעיונות – שאלות מכוונות ורעיונות לבחירה בלחיצה.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2. פתיחה – 3 פתיחות לדוגמה שמתאימות לרמה, לבחירה או לכתיבה עצמית.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3. מבנה – שלד פסקאות עם שאלה מנחה לכל פסקה.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4. שפה – מילות קישור ובנק מילים לפי הרמה, להוספה בלחיצה.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5. משפטי דוגמה – 3 משפטים לכל רמה.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6. כתיבה – תיבת כתיבה, מונה מילים, שמירה אוטומטית ב-localStorage.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7. בדיקה – רשימת בדיקה לפי הרמה.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פשוט: משפטים קצרים ובנק מילים. בינוני: מילות קישור ופסקאות. מתקדם: שפה עשירה, גיוון וטיעון נגדי.</a:t>
            </a:r>
          </a:p>
          <a:p>
            <a:pPr algn="r" rtl="1"/>
            <a:r>
              <a:rPr sz="16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כפתורים גדולים, צבעים חמים, בלי ספריות חיצוניות, בלי שליחת מידע לשום מקום.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עוד פרומפטים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לתוכן לכל רמה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לנושא "[נושא]" כתוב לתלמידי ז׳: 3 פתיחות ו-3 משפטי דוגמה לכל רמה (פשוט, בינוני, מתקדם). פשוט – עד 10 מילים במשפט ושפה יומיומית. מתקדם – משפט מורכב ומילת קישור אחת לפחות. החזר בטבלה.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הדוגמה שלנו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112772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9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אפליקציה עובדת: 3 נושאים × 3 רמות × 7 תחנות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217505" y="2148840"/>
            <a:ext cx="1516989" cy="640080"/>
          </a:xfrm>
          <a:prstGeom prst="roundRect">
            <a:avLst>
              <a:gd name="adj" fmla="val 25000"/>
            </a:avLst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17505" y="2148840"/>
            <a:ext cx="1516989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1. רעיונות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90788" y="2148840"/>
            <a:ext cx="1516989" cy="640080"/>
          </a:xfrm>
          <a:prstGeom prst="roundRect">
            <a:avLst>
              <a:gd name="adj" fmla="val 25000"/>
            </a:avLst>
          </a:prstGeom>
          <a:solidFill>
            <a:srgbClr val="A93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90788" y="2148840"/>
            <a:ext cx="1516989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2. פתיחה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64070" y="2148840"/>
            <a:ext cx="1516989" cy="640080"/>
          </a:xfrm>
          <a:prstGeom prst="roundRect">
            <a:avLst>
              <a:gd name="adj" fmla="val 25000"/>
            </a:avLst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64070" y="2148840"/>
            <a:ext cx="1516989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3. מבנה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37352" y="2148840"/>
            <a:ext cx="1516989" cy="640080"/>
          </a:xfrm>
          <a:prstGeom prst="roundRect">
            <a:avLst>
              <a:gd name="adj" fmla="val 25000"/>
            </a:avLst>
          </a:prstGeom>
          <a:solidFill>
            <a:srgbClr val="A93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37352" y="2148840"/>
            <a:ext cx="1516989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4. שפה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710635" y="2148840"/>
            <a:ext cx="1516989" cy="640080"/>
          </a:xfrm>
          <a:prstGeom prst="roundRect">
            <a:avLst>
              <a:gd name="adj" fmla="val 25000"/>
            </a:avLst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710635" y="2148840"/>
            <a:ext cx="1516989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5. משפטי דוגמה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083917" y="2148840"/>
            <a:ext cx="1516989" cy="640080"/>
          </a:xfrm>
          <a:prstGeom prst="roundRect">
            <a:avLst>
              <a:gd name="adj" fmla="val 25000"/>
            </a:avLst>
          </a:prstGeom>
          <a:solidFill>
            <a:srgbClr val="A93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083917" y="2148840"/>
            <a:ext cx="1516989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6. כתיבה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2148840"/>
            <a:ext cx="1516989" cy="640080"/>
          </a:xfrm>
          <a:prstGeom prst="roundRect">
            <a:avLst>
              <a:gd name="adj" fmla="val 25000"/>
            </a:avLst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2148840"/>
            <a:ext cx="1516989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7. בדיקה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27796" y="3017520"/>
            <a:ext cx="3606698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10676" y="3108960"/>
            <a:ext cx="3240938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פשוט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0676" y="3566160"/>
            <a:ext cx="3240938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פתיחה: „אני זוכר/ת את היום שבו פחדתי מאוד.“</a:t>
            </a:r>
          </a:p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/>
            </a:r>
          </a:p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קישור: וגם, אבל, כי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92498" y="3017520"/>
            <a:ext cx="3606698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475378" y="3108960"/>
            <a:ext cx="3240938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בינוני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5378" y="3566160"/>
            <a:ext cx="3240938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פתיחה: „הלב שלי דפק מהר כשהבנתי שעכשיו תורי.“</a:t>
            </a:r>
          </a:p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/>
            </a:r>
          </a:p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קישור: בנוסף, לכן, למרות ש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3017520"/>
            <a:ext cx="3606698" cy="3017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" y="3108960"/>
            <a:ext cx="3240938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מתקדם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3566160"/>
            <a:ext cx="3240938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פתיחה: „„אתה בטוח שאתה רוצה לעשות את זה?“ שאלה המורה, ורק אז הבנתי כמה רגליי רועדות.“</a:t>
            </a:r>
          </a:p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/>
            </a:r>
          </a:p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קישור: יתרה מזאת, אף על פי ש, כתוצאה מכך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5806440"/>
            <a:ext cx="112772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3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הדוגמה בשקף: הנושא „רגע שבו הייתי אמיץ/ה“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טעויות נפוצות · טיפים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FD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07327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D6453D"/>
                </a:solidFill>
                <a:latin typeface="Heebo"/>
                <a:cs typeface="Heebo"/>
                <a:ea typeface="Heebo"/>
              </a:rPr>
              <a:t>טעויות נפוצות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7327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רמות שנבדלות רק באורך – צריך הבדל באיכות השפה והתמיכה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לסמן לתלמיד את הרמה בפומבי – תנו לבחור בעצמם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לשכוח שמירה – תלמיד מרענן ומאבד הכול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לאפשר לכלי לכתוב במקום התלמיד – האפליקציה מלווה, לא כותבת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E3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2E9D5B"/>
                </a:solidFill>
                <a:latin typeface="Heebo"/>
                <a:cs typeface="Heebo"/>
                <a:ea typeface="Heebo"/>
              </a:rPr>
              <a:t>טיפים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קראו לרמות בשמות נעימים ( )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הוסיפו כפתור "העתק את הטקסט" להגשה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אותה אפליקציה – נושאים חדשים כל חודש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4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מדריך 4 · אפליקציית מסע כתיבה מותאם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בטיחות ופרטיות – לפני שמתחילים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2926080"/>
          </a:xfrm>
          <a:prstGeom prst="roundRect">
            <a:avLst>
              <a:gd name="adj" fmla="val 8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10728655" cy="2697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אין צורך בשם התלמיד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הטיוטה נשמרת רק במכשיר שלו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אם מוסיפים בינה מלאכותית בתוך האפליקציה – רק לפי מדיניות בית הספר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בודקים את מדיניות בית הספר והמשרד לפני שימוש עם תלמידים.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480060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B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864608"/>
            <a:ext cx="10728655" cy="10972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9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המדריך המלא, הפרומפטים להעתקה והדוגמה העובדת:</a:t>
            </a:r>
          </a:p>
          <a:p>
            <a:pPr algn="l" rtl="0"/>
            <a:r>
              <a:rPr sz="1900" b="1">
                <a:solidFill>
                  <a:srgbClr val="A93D57"/>
                </a:solidFill>
                <a:latin typeface="Heebo"/>
                <a:cs typeface="Heebo"/>
                <a:ea typeface="Heebo"/>
              </a:rPr>
              <a:t>madrichim-ai-lamore.sites.tab.bot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