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4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411480" y="411480"/>
            <a:ext cx="11368735" cy="6035040"/>
          </a:xfrm>
          <a:prstGeom prst="roundRect">
            <a:avLst>
              <a:gd name="adj" fmla="val 6000"/>
            </a:avLst>
          </a:prstGeom>
          <a:solidFill>
            <a:srgbClr val="FFF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1551615" y="411480"/>
            <a:ext cx="228600" cy="6035040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868680"/>
            <a:ext cx="10088575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1800" b="1">
                <a:solidFill>
                  <a:srgbClr val="207A6F"/>
                </a:solidFill>
                <a:latin typeface="Heebo"/>
                <a:cs typeface="Heebo"/>
                <a:ea typeface="Heebo"/>
              </a:rPr>
              <a:t>מדריכי AI למורה · מדריך 3 מתוך 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1417320"/>
            <a:ext cx="10088575" cy="192024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r" rtl="1"/>
            <a:r>
              <a:rPr sz="4600" b="1">
                <a:solidFill>
                  <a:srgbClr val="2B2235"/>
                </a:solidFill>
                <a:latin typeface="Heebo"/>
                <a:cs typeface="Heebo"/>
                <a:ea typeface="Heebo"/>
              </a:rPr>
              <a:t>דף עבודה אינטראקטיבי ונגיש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3429000"/>
            <a:ext cx="10088575" cy="9144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2200" b="0">
                <a:solidFill>
                  <a:srgbClr val="6B5E6E"/>
                </a:solidFill>
                <a:latin typeface="Heebo"/>
                <a:cs typeface="Heebo"/>
                <a:ea typeface="Heebo"/>
              </a:rPr>
              <a:t>הקראה בקצב מתכוונן, הקלטה עצמית, ניקוד בלחיצה, משוב מיידי ומשחק – בדף אחד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39535" y="4572000"/>
            <a:ext cx="4754880" cy="548640"/>
          </a:xfrm>
          <a:prstGeom prst="roundRect">
            <a:avLst>
              <a:gd name="adj" fmla="val 50000"/>
            </a:avLst>
          </a:prstGeom>
          <a:solidFill>
            <a:srgbClr val="DDF3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339535" y="4572000"/>
            <a:ext cx="4754880" cy="54864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 rtl="1"/>
            <a:r>
              <a:rPr sz="1500" b="1">
                <a:solidFill>
                  <a:srgbClr val="207A6F"/>
                </a:solidFill>
                <a:latin typeface="Heebo"/>
                <a:cs typeface="Heebo"/>
                <a:ea typeface="Heebo"/>
              </a:rPr>
              <a:t>40 דקות לדף הראשון · 15 דקות לדפים הבאים</a:t>
            </a:r>
          </a:p>
        </p:txBody>
      </p:sp>
      <p:sp>
        <p:nvSpPr>
          <p:cNvPr id="10" name="Oval 9"/>
          <p:cNvSpPr/>
          <p:nvPr/>
        </p:nvSpPr>
        <p:spPr>
          <a:xfrm>
            <a:off x="1280160" y="4023360"/>
            <a:ext cx="1371600" cy="1371600"/>
          </a:xfrm>
          <a:prstGeom prst="ellipse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5400" b="1">
                <a:solidFill>
                  <a:srgbClr val="FFFFFF"/>
                </a:solidFill>
                <a:latin typeface="Heebo"/>
                <a:cs typeface="Heebo"/>
                <a:ea typeface="Heebo"/>
              </a:rPr>
              <a:t>3</a:t>
            </a:r>
          </a:p>
        </p:txBody>
      </p:sp>
      <p:pic>
        <p:nvPicPr>
          <p:cNvPr id="11" name="Picture 10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5532120"/>
            <a:ext cx="548640" cy="54864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554480" y="5623560"/>
            <a:ext cx="4114800" cy="4114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 rtl="1"/>
            <a:r>
              <a:rPr sz="1500" b="1">
                <a:solidFill>
                  <a:srgbClr val="2B2235"/>
                </a:solidFill>
                <a:latin typeface="Heebo"/>
                <a:cs typeface="Heebo"/>
                <a:ea typeface="Heebo"/>
              </a:rPr>
              <a:t>יצרה: רוית ראש בן ישי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7894015" y="347472"/>
            <a:ext cx="3840480" cy="384048"/>
          </a:xfrm>
          <a:prstGeom prst="roundRect">
            <a:avLst>
              <a:gd name="adj" fmla="val 50000"/>
            </a:avLst>
          </a:prstGeom>
          <a:solidFill>
            <a:srgbClr val="DDF3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894015" y="347472"/>
            <a:ext cx="3840480" cy="384048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 rtl="1"/>
            <a:r>
              <a:rPr sz="1300" b="1">
                <a:solidFill>
                  <a:srgbClr val="207A6F"/>
                </a:solidFill>
                <a:latin typeface="Heebo"/>
                <a:cs typeface="Heebo"/>
                <a:ea typeface="Heebo"/>
              </a:rPr>
              <a:t>מדריך 3 · דף עבודה אינטראקטיבי ונגיש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822960"/>
            <a:ext cx="11277295" cy="7315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3200" b="1">
                <a:solidFill>
                  <a:srgbClr val="2B2235"/>
                </a:solidFill>
                <a:latin typeface="Heebo"/>
                <a:cs typeface="Heebo"/>
                <a:ea typeface="Heebo"/>
              </a:rPr>
              <a:t>מה נלמד היום?</a:t>
            </a:r>
          </a:p>
        </p:txBody>
      </p:sp>
      <p:pic>
        <p:nvPicPr>
          <p:cNvPr id="6" name="Picture 5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6291072"/>
            <a:ext cx="384048" cy="38404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22960" y="6327648"/>
            <a:ext cx="3474720" cy="329184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 rtl="1"/>
            <a:r>
              <a:rPr sz="1200" b="1">
                <a:solidFill>
                  <a:srgbClr val="6B5E6E"/>
                </a:solidFill>
                <a:latin typeface="Heebo"/>
                <a:cs typeface="Heebo"/>
                <a:ea typeface="Heebo"/>
              </a:rPr>
              <a:t>יצרה: רוית ראש בן ישי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327648"/>
            <a:ext cx="731520" cy="329184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1200" b="0">
                <a:solidFill>
                  <a:srgbClr val="6B5E6E"/>
                </a:solidFill>
                <a:latin typeface="Heebo"/>
                <a:cs typeface="Heebo"/>
                <a:ea typeface="Heebo"/>
              </a:rPr>
              <a:t>2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" y="1691640"/>
            <a:ext cx="11277295" cy="1234440"/>
          </a:xfrm>
          <a:prstGeom prst="roundRect">
            <a:avLst>
              <a:gd name="adj" fmla="val 12000"/>
            </a:avLst>
          </a:prstGeom>
          <a:solidFill>
            <a:srgbClr val="DDF3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1783080"/>
            <a:ext cx="10820095" cy="105156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r" rtl="1"/>
            <a:r>
              <a:rPr sz="20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תלמדו להפוך דף עבודה רגיל (טקסט + שאלות) לדף אינטרנט אינטראקטיבי בעזרת צ'אט AI: התלמידים שומעים את הטקסט בקצב שלהם, מקליטים את עצמם קוראים, בודקים את עצמם ומקבלים משוב מיד.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3108960"/>
            <a:ext cx="11277295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2000" b="1">
                <a:solidFill>
                  <a:srgbClr val="207A6F"/>
                </a:solidFill>
                <a:latin typeface="Heebo"/>
                <a:cs typeface="Heebo"/>
                <a:ea typeface="Heebo"/>
              </a:rPr>
              <a:t>שימושים בכיתה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086621" y="3657600"/>
            <a:ext cx="2647873" cy="22860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9050">
            <a:solidFill>
              <a:srgbClr val="F0E2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0090518" y="3840480"/>
            <a:ext cx="640080" cy="640080"/>
          </a:xfrm>
          <a:prstGeom prst="ellipse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000" b="1">
                <a:solidFill>
                  <a:srgbClr val="FFFFFF"/>
                </a:solidFill>
                <a:latin typeface="Heebo"/>
                <a:cs typeface="Heebo"/>
                <a:ea typeface="Heeb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223781" y="4617720"/>
            <a:ext cx="2373553" cy="12344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 rtl="1"/>
            <a:r>
              <a:rPr sz="1800" b="1">
                <a:solidFill>
                  <a:srgbClr val="2B2235"/>
                </a:solidFill>
                <a:latin typeface="Heebo"/>
                <a:cs typeface="Heebo"/>
                <a:ea typeface="Heebo"/>
              </a:rPr>
              <a:t>תלמידים עולים – הקראה איטית וניקוד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10147" y="3657600"/>
            <a:ext cx="2647873" cy="22860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9050">
            <a:solidFill>
              <a:srgbClr val="F0E2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7214044" y="3840480"/>
            <a:ext cx="640080" cy="640080"/>
          </a:xfrm>
          <a:prstGeom prst="ellipse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000" b="1">
                <a:solidFill>
                  <a:srgbClr val="FFFFFF"/>
                </a:solidFill>
                <a:latin typeface="Heebo"/>
                <a:cs typeface="Heebo"/>
                <a:ea typeface="Heeb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47307" y="4617720"/>
            <a:ext cx="2373553" cy="12344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 rtl="1"/>
            <a:r>
              <a:rPr sz="1800" b="1">
                <a:solidFill>
                  <a:srgbClr val="2B2235"/>
                </a:solidFill>
                <a:latin typeface="Heebo"/>
                <a:cs typeface="Heebo"/>
                <a:ea typeface="Heebo"/>
              </a:rPr>
              <a:t>לקויות קריאה – שמיעה + טקסט מודגש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333673" y="3657600"/>
            <a:ext cx="2647873" cy="22860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9050">
            <a:solidFill>
              <a:srgbClr val="F0E2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4337570" y="3840480"/>
            <a:ext cx="640080" cy="640080"/>
          </a:xfrm>
          <a:prstGeom prst="ellipse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000" b="1">
                <a:solidFill>
                  <a:srgbClr val="FFFFFF"/>
                </a:solidFill>
                <a:latin typeface="Heebo"/>
                <a:cs typeface="Heebo"/>
                <a:ea typeface="Heeb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470833" y="4617720"/>
            <a:ext cx="2373553" cy="12344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 rtl="1"/>
            <a:r>
              <a:rPr sz="1800" b="1">
                <a:solidFill>
                  <a:srgbClr val="2B2235"/>
                </a:solidFill>
                <a:latin typeface="Heebo"/>
                <a:cs typeface="Heebo"/>
                <a:ea typeface="Heebo"/>
              </a:rPr>
              <a:t>תרגול שטף קריאה עם הקלטה ובקרה עצמית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57200" y="3657600"/>
            <a:ext cx="2647873" cy="22860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9050">
            <a:solidFill>
              <a:srgbClr val="F0E2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461096" y="3840480"/>
            <a:ext cx="640080" cy="640080"/>
          </a:xfrm>
          <a:prstGeom prst="ellipse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000" b="1">
                <a:solidFill>
                  <a:srgbClr val="FFFFFF"/>
                </a:solidFill>
                <a:latin typeface="Heebo"/>
                <a:cs typeface="Heebo"/>
                <a:ea typeface="Heeb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94360" y="4617720"/>
            <a:ext cx="2373553" cy="12344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 rtl="1"/>
            <a:r>
              <a:rPr sz="1800" b="1">
                <a:solidFill>
                  <a:srgbClr val="2B2235"/>
                </a:solidFill>
                <a:latin typeface="Heebo"/>
                <a:cs typeface="Heebo"/>
                <a:ea typeface="Heebo"/>
              </a:rPr>
              <a:t>שיעורי בית שבודקים את עצמם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7894015" y="347472"/>
            <a:ext cx="3840480" cy="384048"/>
          </a:xfrm>
          <a:prstGeom prst="roundRect">
            <a:avLst>
              <a:gd name="adj" fmla="val 50000"/>
            </a:avLst>
          </a:prstGeom>
          <a:solidFill>
            <a:srgbClr val="DDF3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894015" y="347472"/>
            <a:ext cx="3840480" cy="384048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 rtl="1"/>
            <a:r>
              <a:rPr sz="1300" b="1">
                <a:solidFill>
                  <a:srgbClr val="207A6F"/>
                </a:solidFill>
                <a:latin typeface="Heebo"/>
                <a:cs typeface="Heebo"/>
                <a:ea typeface="Heebo"/>
              </a:rPr>
              <a:t>מדריך 3 · דף עבודה אינטראקטיבי ונגיש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822960"/>
            <a:ext cx="11277295" cy="7315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3200" b="1">
                <a:solidFill>
                  <a:srgbClr val="2B2235"/>
                </a:solidFill>
                <a:latin typeface="Heebo"/>
                <a:cs typeface="Heebo"/>
                <a:ea typeface="Heebo"/>
              </a:rPr>
              <a:t>הכלים – ומה חינמי</a:t>
            </a:r>
          </a:p>
        </p:txBody>
      </p:sp>
      <p:pic>
        <p:nvPicPr>
          <p:cNvPr id="6" name="Picture 5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6291072"/>
            <a:ext cx="384048" cy="38404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22960" y="6327648"/>
            <a:ext cx="3474720" cy="329184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 rtl="1"/>
            <a:r>
              <a:rPr sz="1200" b="1">
                <a:solidFill>
                  <a:srgbClr val="6B5E6E"/>
                </a:solidFill>
                <a:latin typeface="Heebo"/>
                <a:cs typeface="Heebo"/>
                <a:ea typeface="Heebo"/>
              </a:rPr>
              <a:t>יצרה: רוית ראש בן ישי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327648"/>
            <a:ext cx="731520" cy="329184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1200" b="0">
                <a:solidFill>
                  <a:srgbClr val="6B5E6E"/>
                </a:solidFill>
                <a:latin typeface="Heebo"/>
                <a:cs typeface="Heebo"/>
                <a:ea typeface="Heebo"/>
              </a:rPr>
              <a:t>3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" y="1737360"/>
            <a:ext cx="11277295" cy="118872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9050">
            <a:solidFill>
              <a:srgbClr val="F0E2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11569903" y="1737360"/>
            <a:ext cx="164592" cy="1188720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442655" y="1828800"/>
            <a:ext cx="3017520" cy="100584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r" rtl="1"/>
            <a:r>
              <a:rPr sz="2200" b="1">
                <a:solidFill>
                  <a:srgbClr val="207A6F"/>
                </a:solidFill>
                <a:latin typeface="Heebo"/>
                <a:cs typeface="Heebo"/>
                <a:ea typeface="Heebo"/>
              </a:rPr>
              <a:t>Gemini (Canvas)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1828800"/>
            <a:ext cx="7665415" cy="100584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r" rtl="1"/>
            <a:r>
              <a:rPr sz="18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מכינים בו את הדף ומשתפים בקישור. חינמי עם חשבון Google.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" y="3108960"/>
            <a:ext cx="11277295" cy="118872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9050">
            <a:solidFill>
              <a:srgbClr val="F0E2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11569903" y="3108960"/>
            <a:ext cx="164592" cy="1188720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442655" y="3200400"/>
            <a:ext cx="3017520" cy="100584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r" rtl="1"/>
            <a:r>
              <a:rPr sz="2200" b="1">
                <a:solidFill>
                  <a:srgbClr val="207A6F"/>
                </a:solidFill>
                <a:latin typeface="Heebo"/>
                <a:cs typeface="Heebo"/>
                <a:ea typeface="Heebo"/>
              </a:rPr>
              <a:t>Claude / ChatGPT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5800" y="3200400"/>
            <a:ext cx="7665415" cy="100584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r" rtl="1"/>
            <a:r>
              <a:rPr sz="18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גם בהם אפשר לבנות את הדף (Artifact / Canvas) ולשתף קישור.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4480560"/>
            <a:ext cx="11277295" cy="118872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9050">
            <a:solidFill>
              <a:srgbClr val="F0E2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11569903" y="4480560"/>
            <a:ext cx="164592" cy="1188720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442655" y="4572000"/>
            <a:ext cx="3017520" cy="100584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r" rtl="1"/>
            <a:r>
              <a:rPr sz="2200" b="1">
                <a:solidFill>
                  <a:srgbClr val="207A6F"/>
                </a:solidFill>
                <a:latin typeface="Heebo"/>
                <a:cs typeface="Heebo"/>
                <a:ea typeface="Heebo"/>
              </a:rPr>
              <a:t>הדפדפן עצמו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5800" y="4572000"/>
            <a:ext cx="7665415" cy="100584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r" rtl="1"/>
            <a:r>
              <a:rPr sz="18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ההקראה וההקלטה פועלות בתוך הדפדפן (Chrome באנדרואיד מומלץ) – בלי אפליקציה נוספת.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5806440"/>
            <a:ext cx="11277295" cy="4114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1400" b="0">
                <a:solidFill>
                  <a:srgbClr val="6B5E6E"/>
                </a:solidFill>
                <a:latin typeface="Heebo"/>
                <a:cs typeface="Heebo"/>
                <a:ea typeface="Heebo"/>
              </a:rPr>
              <a:t>כלים, מכסות ומחירים משתנים – בדקו בחשבון שלכן לפני השיעור.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7894015" y="347472"/>
            <a:ext cx="3840480" cy="384048"/>
          </a:xfrm>
          <a:prstGeom prst="roundRect">
            <a:avLst>
              <a:gd name="adj" fmla="val 50000"/>
            </a:avLst>
          </a:prstGeom>
          <a:solidFill>
            <a:srgbClr val="DDF3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894015" y="347472"/>
            <a:ext cx="3840480" cy="384048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 rtl="1"/>
            <a:r>
              <a:rPr sz="1300" b="1">
                <a:solidFill>
                  <a:srgbClr val="207A6F"/>
                </a:solidFill>
                <a:latin typeface="Heebo"/>
                <a:cs typeface="Heebo"/>
                <a:ea typeface="Heebo"/>
              </a:rPr>
              <a:t>מדריך 3 · דף עבודה אינטראקטיבי ונגיש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822960"/>
            <a:ext cx="11277295" cy="7315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3200" b="1">
                <a:solidFill>
                  <a:srgbClr val="2B2235"/>
                </a:solidFill>
                <a:latin typeface="Heebo"/>
                <a:cs typeface="Heebo"/>
                <a:ea typeface="Heebo"/>
              </a:rPr>
              <a:t>שלב אחר שלב (1/2)</a:t>
            </a:r>
          </a:p>
        </p:txBody>
      </p:sp>
      <p:pic>
        <p:nvPicPr>
          <p:cNvPr id="6" name="Picture 5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6291072"/>
            <a:ext cx="384048" cy="38404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22960" y="6327648"/>
            <a:ext cx="3474720" cy="329184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 rtl="1"/>
            <a:r>
              <a:rPr sz="1200" b="1">
                <a:solidFill>
                  <a:srgbClr val="6B5E6E"/>
                </a:solidFill>
                <a:latin typeface="Heebo"/>
                <a:cs typeface="Heebo"/>
                <a:ea typeface="Heebo"/>
              </a:rPr>
              <a:t>יצרה: רוית ראש בן ישי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327648"/>
            <a:ext cx="731520" cy="329184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1200" b="0">
                <a:solidFill>
                  <a:srgbClr val="6B5E6E"/>
                </a:solidFill>
                <a:latin typeface="Heebo"/>
                <a:cs typeface="Heebo"/>
                <a:ea typeface="Heebo"/>
              </a:rPr>
              <a:t>4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" y="1691640"/>
            <a:ext cx="11277295" cy="998981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9050">
            <a:solidFill>
              <a:srgbClr val="F0E2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0865815" y="1861947"/>
            <a:ext cx="658368" cy="658368"/>
          </a:xfrm>
          <a:prstGeom prst="ellipse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200" b="1">
                <a:solidFill>
                  <a:srgbClr val="FFFFFF"/>
                </a:solidFill>
                <a:latin typeface="Heebo"/>
                <a:cs typeface="Heebo"/>
                <a:ea typeface="Heebo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162495" y="1764792"/>
            <a:ext cx="3611880" cy="852677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r" rtl="1"/>
            <a:r>
              <a:rPr sz="2100" b="1">
                <a:solidFill>
                  <a:srgbClr val="2B2235"/>
                </a:solidFill>
                <a:latin typeface="Heebo"/>
                <a:cs typeface="Heebo"/>
                <a:ea typeface="Heebo"/>
              </a:rPr>
              <a:t>מכינים את החומר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1746504"/>
            <a:ext cx="6522415" cy="889253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r" rtl="1"/>
            <a:r>
              <a:rPr sz="16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טקסט קצר (80–150 מילים), 4–6 שאלות אמריקאיות עם תשובה נכונה והסבר, 5 מילים לאוצר מילים.</a:t>
            </a:r>
          </a:p>
          <a:p>
            <a:pPr algn="r" rtl="1"/>
            <a:r>
              <a:rPr sz="16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טיפ: גרסה מנוקדת – בדקו את הניקוד בעצמכן.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" y="2836926"/>
            <a:ext cx="11277295" cy="998981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9050">
            <a:solidFill>
              <a:srgbClr val="F0E2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0865815" y="3007233"/>
            <a:ext cx="658368" cy="658368"/>
          </a:xfrm>
          <a:prstGeom prst="ellipse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200" b="1">
                <a:solidFill>
                  <a:srgbClr val="FFFFFF"/>
                </a:solidFill>
                <a:latin typeface="Heebo"/>
                <a:cs typeface="Heebo"/>
                <a:ea typeface="Heebo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162495" y="2910078"/>
            <a:ext cx="3611880" cy="852677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r" rtl="1"/>
            <a:r>
              <a:rPr sz="2100" b="1">
                <a:solidFill>
                  <a:srgbClr val="2B2235"/>
                </a:solidFill>
                <a:latin typeface="Heebo"/>
                <a:cs typeface="Heebo"/>
                <a:ea typeface="Heebo"/>
              </a:rPr>
              <a:t>מדביקים את הפרומפט המוכן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" y="2891790"/>
            <a:ext cx="6522415" cy="889253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r" rtl="1"/>
            <a:r>
              <a:rPr sz="16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הפרומפט (למטה) מבקש את כל היכולות: הקראה, קצב, הקלטה, ניקוד, שאלות, משחק. מוסיפים בסופו את החומר.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3982211"/>
            <a:ext cx="11277295" cy="998981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9050">
            <a:solidFill>
              <a:srgbClr val="F0E2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865815" y="4152518"/>
            <a:ext cx="658368" cy="658368"/>
          </a:xfrm>
          <a:prstGeom prst="ellipse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200" b="1">
                <a:solidFill>
                  <a:srgbClr val="FFFFFF"/>
                </a:solidFill>
                <a:latin typeface="Heebo"/>
                <a:cs typeface="Heebo"/>
                <a:ea typeface="Heebo"/>
              </a:rP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62495" y="4055363"/>
            <a:ext cx="3611880" cy="852677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r" rtl="1"/>
            <a:r>
              <a:rPr sz="2100" b="1">
                <a:solidFill>
                  <a:srgbClr val="2B2235"/>
                </a:solidFill>
                <a:latin typeface="Heebo"/>
                <a:cs typeface="Heebo"/>
                <a:ea typeface="Heebo"/>
              </a:rPr>
              <a:t>בודקים כל כפתור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" y="4037075"/>
            <a:ext cx="6522415" cy="889253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r" rtl="1"/>
            <a:r>
              <a:rPr sz="16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הקראה בעברית? מחוון קצב? הקלטה ושמיעה חוזרת? משוב לתשובה שגויה? אם משהו לא עובד – מתארים לצ'אט בדיוק מה קרה.</a:t>
            </a:r>
          </a:p>
          <a:p>
            <a:pPr algn="r" rtl="1"/>
            <a:r>
              <a:rPr sz="16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טיפ: בדקו בטלפון – שם התלמידים יעבדו.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57200" y="5127498"/>
            <a:ext cx="11277295" cy="998981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9050">
            <a:solidFill>
              <a:srgbClr val="F0E2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0865815" y="5297804"/>
            <a:ext cx="658368" cy="658368"/>
          </a:xfrm>
          <a:prstGeom prst="ellipse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200" b="1">
                <a:solidFill>
                  <a:srgbClr val="FFFFFF"/>
                </a:solidFill>
                <a:latin typeface="Heebo"/>
                <a:cs typeface="Heebo"/>
                <a:ea typeface="Heeb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162495" y="5200650"/>
            <a:ext cx="3611880" cy="852677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r" rtl="1"/>
            <a:r>
              <a:rPr sz="2100" b="1">
                <a:solidFill>
                  <a:srgbClr val="2B2235"/>
                </a:solidFill>
                <a:latin typeface="Heebo"/>
                <a:cs typeface="Heebo"/>
                <a:ea typeface="Heebo"/>
              </a:rPr>
              <a:t>מתקנים בשיחה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0080" y="5182362"/>
            <a:ext cx="6522415" cy="889253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r" rtl="1"/>
            <a:r>
              <a:rPr sz="16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"הכפתורים קטנים מדי בטלפון", "ההסבר מופיע לפני שבחרו", "הוסף כוכבים בסוף".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7894015" y="347472"/>
            <a:ext cx="3840480" cy="384048"/>
          </a:xfrm>
          <a:prstGeom prst="roundRect">
            <a:avLst>
              <a:gd name="adj" fmla="val 50000"/>
            </a:avLst>
          </a:prstGeom>
          <a:solidFill>
            <a:srgbClr val="DDF3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894015" y="347472"/>
            <a:ext cx="3840480" cy="384048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 rtl="1"/>
            <a:r>
              <a:rPr sz="1300" b="1">
                <a:solidFill>
                  <a:srgbClr val="207A6F"/>
                </a:solidFill>
                <a:latin typeface="Heebo"/>
                <a:cs typeface="Heebo"/>
                <a:ea typeface="Heebo"/>
              </a:rPr>
              <a:t>מדריך 3 · דף עבודה אינטראקטיבי ונגיש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822960"/>
            <a:ext cx="11277295" cy="7315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3200" b="1">
                <a:solidFill>
                  <a:srgbClr val="2B2235"/>
                </a:solidFill>
                <a:latin typeface="Heebo"/>
                <a:cs typeface="Heebo"/>
                <a:ea typeface="Heebo"/>
              </a:rPr>
              <a:t>שלב אחר שלב (2/2)</a:t>
            </a:r>
          </a:p>
        </p:txBody>
      </p:sp>
      <p:pic>
        <p:nvPicPr>
          <p:cNvPr id="6" name="Picture 5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6291072"/>
            <a:ext cx="384048" cy="38404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22960" y="6327648"/>
            <a:ext cx="3474720" cy="329184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 rtl="1"/>
            <a:r>
              <a:rPr sz="1200" b="1">
                <a:solidFill>
                  <a:srgbClr val="6B5E6E"/>
                </a:solidFill>
                <a:latin typeface="Heebo"/>
                <a:cs typeface="Heebo"/>
                <a:ea typeface="Heebo"/>
              </a:rPr>
              <a:t>יצרה: רוית ראש בן ישי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327648"/>
            <a:ext cx="731520" cy="329184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1200" b="0">
                <a:solidFill>
                  <a:srgbClr val="6B5E6E"/>
                </a:solidFill>
                <a:latin typeface="Heebo"/>
                <a:cs typeface="Heebo"/>
                <a:ea typeface="Heebo"/>
              </a:rPr>
              <a:t>5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" y="1691640"/>
            <a:ext cx="11277295" cy="1380743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9050">
            <a:solidFill>
              <a:srgbClr val="F0E2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0865815" y="2052828"/>
            <a:ext cx="658368" cy="658368"/>
          </a:xfrm>
          <a:prstGeom prst="ellipse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200" b="1">
                <a:solidFill>
                  <a:srgbClr val="FFFFFF"/>
                </a:solidFill>
                <a:latin typeface="Heebo"/>
                <a:cs typeface="Heebo"/>
                <a:ea typeface="Heebo"/>
              </a:rPr>
              <a:t>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162495" y="1764792"/>
            <a:ext cx="3611880" cy="1234439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r" rtl="1"/>
            <a:r>
              <a:rPr sz="2100" b="1">
                <a:solidFill>
                  <a:srgbClr val="2B2235"/>
                </a:solidFill>
                <a:latin typeface="Heebo"/>
                <a:cs typeface="Heebo"/>
                <a:ea typeface="Heebo"/>
              </a:rPr>
              <a:t>בודקים עברית וניקוד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1746504"/>
            <a:ext cx="6522415" cy="1271015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r" rtl="1"/>
            <a:r>
              <a:rPr sz="16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קוראים הכול. ניקוד אוטומטי של AI שגוי לעיתים קרובות – עדיף לספק ניקוד שבדקתן.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" y="3218687"/>
            <a:ext cx="11277295" cy="1380743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9050">
            <a:solidFill>
              <a:srgbClr val="F0E2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0865815" y="3579875"/>
            <a:ext cx="658368" cy="658368"/>
          </a:xfrm>
          <a:prstGeom prst="ellipse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200" b="1">
                <a:solidFill>
                  <a:srgbClr val="FFFFFF"/>
                </a:solidFill>
                <a:latin typeface="Heebo"/>
                <a:cs typeface="Heebo"/>
                <a:ea typeface="Heebo"/>
              </a:rPr>
              <a:t>6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162495" y="3291839"/>
            <a:ext cx="3611880" cy="1234439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r" rtl="1"/>
            <a:r>
              <a:rPr sz="2100" b="1">
                <a:solidFill>
                  <a:srgbClr val="2B2235"/>
                </a:solidFill>
                <a:latin typeface="Heebo"/>
                <a:cs typeface="Heebo"/>
                <a:ea typeface="Heebo"/>
              </a:rPr>
              <a:t>משתפים קישור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" y="3273551"/>
            <a:ext cx="6522415" cy="1271015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r" rtl="1"/>
            <a:r>
              <a:rPr sz="16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Gemini: כפתור "שיתוף" ליצירה. אפשר גם להעתיק את הקוד לאתר שלכן. שולחים לתלמידים בכיתה הווירטואלית.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4745736"/>
            <a:ext cx="11277295" cy="1380743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9050">
            <a:solidFill>
              <a:srgbClr val="F0E2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865815" y="5106923"/>
            <a:ext cx="658368" cy="658368"/>
          </a:xfrm>
          <a:prstGeom prst="ellipse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200" b="1">
                <a:solidFill>
                  <a:srgbClr val="FFFFFF"/>
                </a:solidFill>
                <a:latin typeface="Heebo"/>
                <a:cs typeface="Heebo"/>
                <a:ea typeface="Heebo"/>
              </a:rPr>
              <a:t>7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62495" y="4818888"/>
            <a:ext cx="3611880" cy="1234439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r" rtl="1"/>
            <a:r>
              <a:rPr sz="2100" b="1">
                <a:solidFill>
                  <a:srgbClr val="2B2235"/>
                </a:solidFill>
                <a:latin typeface="Heebo"/>
                <a:cs typeface="Heebo"/>
                <a:ea typeface="Heebo"/>
              </a:rPr>
              <a:t>מלמדים את התלמידים להשתמש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" y="4800599"/>
            <a:ext cx="6522415" cy="1271015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r" rtl="1"/>
            <a:r>
              <a:rPr sz="16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2 דקות בכיתה: איך משנים קצב, איך מקליטים ושומעים, ושההקלטה נשארת רק אצלם.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7894015" y="347472"/>
            <a:ext cx="3840480" cy="384048"/>
          </a:xfrm>
          <a:prstGeom prst="roundRect">
            <a:avLst>
              <a:gd name="adj" fmla="val 50000"/>
            </a:avLst>
          </a:prstGeom>
          <a:solidFill>
            <a:srgbClr val="DDF3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894015" y="347472"/>
            <a:ext cx="3840480" cy="384048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 rtl="1"/>
            <a:r>
              <a:rPr sz="1300" b="1">
                <a:solidFill>
                  <a:srgbClr val="207A6F"/>
                </a:solidFill>
                <a:latin typeface="Heebo"/>
                <a:cs typeface="Heebo"/>
                <a:ea typeface="Heebo"/>
              </a:rPr>
              <a:t>מדריך 3 · דף עבודה אינטראקטיבי ונגיש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822960"/>
            <a:ext cx="11277295" cy="7315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3200" b="1">
                <a:solidFill>
                  <a:srgbClr val="2B2235"/>
                </a:solidFill>
                <a:latin typeface="Heebo"/>
                <a:cs typeface="Heebo"/>
                <a:ea typeface="Heebo"/>
              </a:rPr>
              <a:t>פרומפט מוכן</a:t>
            </a:r>
          </a:p>
        </p:txBody>
      </p:sp>
      <p:pic>
        <p:nvPicPr>
          <p:cNvPr id="6" name="Picture 5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6291072"/>
            <a:ext cx="384048" cy="38404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22960" y="6327648"/>
            <a:ext cx="3474720" cy="329184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 rtl="1"/>
            <a:r>
              <a:rPr sz="1200" b="1">
                <a:solidFill>
                  <a:srgbClr val="6B5E6E"/>
                </a:solidFill>
                <a:latin typeface="Heebo"/>
                <a:cs typeface="Heebo"/>
                <a:ea typeface="Heebo"/>
              </a:rPr>
              <a:t>יצרה: רוית ראש בן ישי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327648"/>
            <a:ext cx="731520" cy="329184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1200" b="0">
                <a:solidFill>
                  <a:srgbClr val="6B5E6E"/>
                </a:solidFill>
                <a:latin typeface="Heebo"/>
                <a:cs typeface="Heebo"/>
                <a:ea typeface="Heebo"/>
              </a:rPr>
              <a:t>6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" y="1645920"/>
            <a:ext cx="11277295" cy="4343400"/>
          </a:xfrm>
          <a:prstGeom prst="roundRect">
            <a:avLst>
              <a:gd name="adj" fmla="val 6000"/>
            </a:avLst>
          </a:prstGeom>
          <a:solidFill>
            <a:srgbClr val="2B2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1755648"/>
            <a:ext cx="10728655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2000" b="1">
                <a:solidFill>
                  <a:srgbClr val="FFD39E"/>
                </a:solidFill>
                <a:latin typeface="Heebo"/>
                <a:cs typeface="Heebo"/>
                <a:ea typeface="Heebo"/>
              </a:rPr>
              <a:t>פרומפט מלא – דף אינטראקטיבי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286000"/>
            <a:ext cx="10728655" cy="36118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1350" b="0">
                <a:solidFill>
                  <a:srgbClr val="FFF3E8"/>
                </a:solidFill>
                <a:latin typeface="Heebo"/>
                <a:cs typeface="Heebo"/>
                <a:ea typeface="Heebo"/>
              </a:rPr>
              <a:t>צור דף אינטרנט אחד (HTML, CSS ו-JavaScript בקובץ אחד) – דף עבודה אינטראקטיבי לתלמידי [כיתה], בעברית, מימין לשמאל, מותאם לטלפון.</a:t>
            </a:r>
          </a:p>
          <a:p>
            <a:pPr algn="r" rtl="1"/>
            <a:r>
              <a:rPr sz="1350" b="0">
                <a:solidFill>
                  <a:srgbClr val="FFF3E8"/>
                </a:solidFill>
                <a:latin typeface="Heebo"/>
                <a:cs typeface="Heebo"/>
                <a:ea typeface="Heebo"/>
              </a:rPr>
              <a:t>בדף:</a:t>
            </a:r>
          </a:p>
          <a:p>
            <a:pPr algn="r" rtl="1"/>
            <a:r>
              <a:rPr sz="1350" b="0">
                <a:solidFill>
                  <a:srgbClr val="FFF3E8"/>
                </a:solidFill>
                <a:latin typeface="Heebo"/>
                <a:cs typeface="Heebo"/>
                <a:ea typeface="Heebo"/>
              </a:rPr>
              <a:t>1. הטקסט (שלמטה) עם כפתור "הקראה" שמשתמש ב-speechSynthesis בעברית (he-IL), מחוון קצב מ-0.6 עד 1.4, והדגשה של המשפט שמוקרא. אם אין קול עברי – הודעה ידידותית.</a:t>
            </a:r>
          </a:p>
          <a:p>
            <a:pPr algn="r" rtl="1"/>
            <a:r>
              <a:rPr sz="1350" b="0">
                <a:solidFill>
                  <a:srgbClr val="FFF3E8"/>
                </a:solidFill>
                <a:latin typeface="Heebo"/>
                <a:cs typeface="Heebo"/>
                <a:ea typeface="Heebo"/>
              </a:rPr>
              <a:t>2. כפתור "הצג/הסתר ניקוד" שמחליף בין הגרסה הרגילה לגרסה המנוקדת שאני מספקת (אל תנקד בעצמך).</a:t>
            </a:r>
          </a:p>
          <a:p>
            <a:pPr algn="r" rtl="1"/>
            <a:r>
              <a:rPr sz="1350" b="0">
                <a:solidFill>
                  <a:srgbClr val="FFF3E8"/>
                </a:solidFill>
                <a:latin typeface="Heebo"/>
                <a:cs typeface="Heebo"/>
                <a:ea typeface="Heebo"/>
              </a:rPr>
              <a:t>3. "הקליטו את עצמכם": הקלטה עם MediaRecorder, שמיעה חוזרת ומחיקה. ההקלטה נשארת במכשיר ולא נשלחת לשום מקום.</a:t>
            </a:r>
          </a:p>
          <a:p>
            <a:pPr algn="r" rtl="1"/>
            <a:r>
              <a:rPr sz="1350" b="0">
                <a:solidFill>
                  <a:srgbClr val="FFF3E8"/>
                </a:solidFill>
                <a:latin typeface="Heebo"/>
                <a:cs typeface="Heebo"/>
                <a:ea typeface="Heebo"/>
              </a:rPr>
              <a:t>4. בקרה עצמית: 4 משפטי "אני יכול/ה" לסימון.</a:t>
            </a:r>
          </a:p>
          <a:p>
            <a:pPr algn="r" rtl="1"/>
            <a:r>
              <a:rPr sz="1350" b="0">
                <a:solidFill>
                  <a:srgbClr val="FFF3E8"/>
                </a:solidFill>
                <a:latin typeface="Heebo"/>
                <a:cs typeface="Heebo"/>
                <a:ea typeface="Heebo"/>
              </a:rPr>
              <a:t>5. שאלות אמריקאיות: משוב מיידי (ירוק/אדום) והסבר קצר אחרי כל תשובה, וציון בסוף.</a:t>
            </a:r>
          </a:p>
          <a:p>
            <a:pPr algn="r" rtl="1"/>
            <a:r>
              <a:rPr sz="1350" b="0">
                <a:solidFill>
                  <a:srgbClr val="FFF3E8"/>
                </a:solidFill>
                <a:latin typeface="Heebo"/>
                <a:cs typeface="Heebo"/>
                <a:ea typeface="Heebo"/>
              </a:rPr>
              <a:t>6. משחק התאמה: מילה ↔ פירוש.</a:t>
            </a:r>
          </a:p>
          <a:p>
            <a:pPr algn="r" rtl="1"/>
            <a:r>
              <a:rPr sz="1350" b="0">
                <a:solidFill>
                  <a:srgbClr val="FFF3E8"/>
                </a:solidFill>
                <a:latin typeface="Heebo"/>
                <a:cs typeface="Heebo"/>
                <a:ea typeface="Heebo"/>
              </a:rPr>
              <a:t>כפתורים גדולים, צבעים חמים, בלי ספריות חיצוניות, בלי איסוף מידע.</a:t>
            </a:r>
          </a:p>
          <a:p>
            <a:pPr algn="r" rtl="1"/>
            <a:r>
              <a:rPr sz="1350" b="0">
                <a:solidFill>
                  <a:srgbClr val="FFF3E8"/>
                </a:solidFill>
                <a:latin typeface="Heebo"/>
                <a:cs typeface="Heebo"/>
                <a:ea typeface="Heebo"/>
              </a:rPr>
              <a:t>החומר:</a:t>
            </a:r>
          </a:p>
          <a:p>
            <a:pPr algn="r" rtl="1"/>
            <a:r>
              <a:rPr sz="1350" b="0">
                <a:solidFill>
                  <a:srgbClr val="FFF3E8"/>
                </a:solidFill>
                <a:latin typeface="Heebo"/>
                <a:cs typeface="Heebo"/>
                <a:ea typeface="Heebo"/>
              </a:rPr>
              <a:t>[טקסט רגיל]</a:t>
            </a:r>
          </a:p>
          <a:p>
            <a:pPr algn="r" rtl="1"/>
            <a:r>
              <a:rPr sz="1350" b="0">
                <a:solidFill>
                  <a:srgbClr val="FFF3E8"/>
                </a:solidFill>
                <a:latin typeface="Heebo"/>
                <a:cs typeface="Heebo"/>
                <a:ea typeface="Heebo"/>
              </a:rPr>
              <a:t>[טקסט מנוקד]</a:t>
            </a:r>
          </a:p>
          <a:p>
            <a:pPr algn="r" rtl="1"/>
            <a:r>
              <a:rPr sz="1350" b="0">
                <a:solidFill>
                  <a:srgbClr val="FFF3E8"/>
                </a:solidFill>
                <a:latin typeface="Heebo"/>
                <a:cs typeface="Heebo"/>
                <a:ea typeface="Heebo"/>
              </a:rPr>
              <a:t>[שאלות + תשובה נכונה + הסבר]</a:t>
            </a:r>
          </a:p>
          <a:p>
            <a:pPr algn="r" rtl="1"/>
            <a:r>
              <a:rPr sz="1350" b="0">
                <a:solidFill>
                  <a:srgbClr val="FFF3E8"/>
                </a:solidFill>
                <a:latin typeface="Heebo"/>
                <a:cs typeface="Heebo"/>
                <a:ea typeface="Heebo"/>
              </a:rPr>
              <a:t>[מילים ופירושים]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7894015" y="347472"/>
            <a:ext cx="3840480" cy="384048"/>
          </a:xfrm>
          <a:prstGeom prst="roundRect">
            <a:avLst>
              <a:gd name="adj" fmla="val 50000"/>
            </a:avLst>
          </a:prstGeom>
          <a:solidFill>
            <a:srgbClr val="DDF3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894015" y="347472"/>
            <a:ext cx="3840480" cy="384048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 rtl="1"/>
            <a:r>
              <a:rPr sz="1300" b="1">
                <a:solidFill>
                  <a:srgbClr val="207A6F"/>
                </a:solidFill>
                <a:latin typeface="Heebo"/>
                <a:cs typeface="Heebo"/>
                <a:ea typeface="Heebo"/>
              </a:rPr>
              <a:t>מדריך 3 · דף עבודה אינטראקטיבי ונגיש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822960"/>
            <a:ext cx="11277295" cy="7315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3200" b="1">
                <a:solidFill>
                  <a:srgbClr val="2B2235"/>
                </a:solidFill>
                <a:latin typeface="Heebo"/>
                <a:cs typeface="Heebo"/>
                <a:ea typeface="Heebo"/>
              </a:rPr>
              <a:t>עוד פרומפטים</a:t>
            </a:r>
          </a:p>
        </p:txBody>
      </p:sp>
      <p:pic>
        <p:nvPicPr>
          <p:cNvPr id="6" name="Picture 5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6291072"/>
            <a:ext cx="384048" cy="38404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22960" y="6327648"/>
            <a:ext cx="3474720" cy="329184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 rtl="1"/>
            <a:r>
              <a:rPr sz="1200" b="1">
                <a:solidFill>
                  <a:srgbClr val="6B5E6E"/>
                </a:solidFill>
                <a:latin typeface="Heebo"/>
                <a:cs typeface="Heebo"/>
                <a:ea typeface="Heebo"/>
              </a:rPr>
              <a:t>יצרה: רוית ראש בן ישי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327648"/>
            <a:ext cx="731520" cy="329184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1200" b="0">
                <a:solidFill>
                  <a:srgbClr val="6B5E6E"/>
                </a:solidFill>
                <a:latin typeface="Heebo"/>
                <a:cs typeface="Heebo"/>
                <a:ea typeface="Heebo"/>
              </a:rPr>
              <a:t>7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" y="1645920"/>
            <a:ext cx="11277295" cy="4343400"/>
          </a:xfrm>
          <a:prstGeom prst="roundRect">
            <a:avLst>
              <a:gd name="adj" fmla="val 6000"/>
            </a:avLst>
          </a:prstGeom>
          <a:solidFill>
            <a:srgbClr val="2B2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1755648"/>
            <a:ext cx="10728655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2000" b="1">
                <a:solidFill>
                  <a:srgbClr val="FFD39E"/>
                </a:solidFill>
                <a:latin typeface="Heebo"/>
                <a:cs typeface="Heebo"/>
                <a:ea typeface="Heebo"/>
              </a:rPr>
              <a:t>פרומפטים לתיקון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286000"/>
            <a:ext cx="10728655" cy="36118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2400" b="0">
                <a:solidFill>
                  <a:srgbClr val="FFF3E8"/>
                </a:solidFill>
                <a:latin typeface="Heebo"/>
                <a:cs typeface="Heebo"/>
                <a:ea typeface="Heebo"/>
              </a:rPr>
              <a:t>• ההקראה לא עובדת באנדרואיד – בחר קול שהשפה שלו מתחילה ב-he, ואם אין – הצג הודעה.</a:t>
            </a:r>
          </a:p>
          <a:p>
            <a:pPr algn="r" rtl="1"/>
            <a:r>
              <a:rPr sz="2400" b="0">
                <a:solidFill>
                  <a:srgbClr val="FFF3E8"/>
                </a:solidFill>
                <a:latin typeface="Heebo"/>
                <a:cs typeface="Heebo"/>
                <a:ea typeface="Heebo"/>
              </a:rPr>
              <a:t>• הגדל את כל הכפתורים לגובה 48 פיקסלים לפחות.</a:t>
            </a:r>
          </a:p>
          <a:p>
            <a:pPr algn="r" rtl="1"/>
            <a:r>
              <a:rPr sz="2400" b="0">
                <a:solidFill>
                  <a:srgbClr val="FFF3E8"/>
                </a:solidFill>
                <a:latin typeface="Heebo"/>
                <a:cs typeface="Heebo"/>
                <a:ea typeface="Heebo"/>
              </a:rPr>
              <a:t>• אחרי תשובה שגויה תן לנסות שוב פעם אחת לפני שמראים את הנכונה.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7894015" y="347472"/>
            <a:ext cx="3840480" cy="384048"/>
          </a:xfrm>
          <a:prstGeom prst="roundRect">
            <a:avLst>
              <a:gd name="adj" fmla="val 50000"/>
            </a:avLst>
          </a:prstGeom>
          <a:solidFill>
            <a:srgbClr val="DDF3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894015" y="347472"/>
            <a:ext cx="3840480" cy="384048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 rtl="1"/>
            <a:r>
              <a:rPr sz="1300" b="1">
                <a:solidFill>
                  <a:srgbClr val="207A6F"/>
                </a:solidFill>
                <a:latin typeface="Heebo"/>
                <a:cs typeface="Heebo"/>
                <a:ea typeface="Heebo"/>
              </a:rPr>
              <a:t>מדריך 3 · דף עבודה אינטראקטיבי ונגיש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822960"/>
            <a:ext cx="11277295" cy="7315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3200" b="1">
                <a:solidFill>
                  <a:srgbClr val="2B2235"/>
                </a:solidFill>
                <a:latin typeface="Heebo"/>
                <a:cs typeface="Heebo"/>
                <a:ea typeface="Heebo"/>
              </a:rPr>
              <a:t>הדוגמה שלנו</a:t>
            </a:r>
          </a:p>
        </p:txBody>
      </p:sp>
      <p:pic>
        <p:nvPicPr>
          <p:cNvPr id="6" name="Picture 5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6291072"/>
            <a:ext cx="384048" cy="38404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22960" y="6327648"/>
            <a:ext cx="3474720" cy="329184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 rtl="1"/>
            <a:r>
              <a:rPr sz="1200" b="1">
                <a:solidFill>
                  <a:srgbClr val="6B5E6E"/>
                </a:solidFill>
                <a:latin typeface="Heebo"/>
                <a:cs typeface="Heebo"/>
                <a:ea typeface="Heebo"/>
              </a:rPr>
              <a:t>יצרה: רוית ראש בן ישי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327648"/>
            <a:ext cx="731520" cy="329184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1200" b="0">
                <a:solidFill>
                  <a:srgbClr val="6B5E6E"/>
                </a:solidFill>
                <a:latin typeface="Heebo"/>
                <a:cs typeface="Heebo"/>
                <a:ea typeface="Heebo"/>
              </a:rPr>
              <a:t>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1600200"/>
            <a:ext cx="11277295" cy="5029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1800" b="1">
                <a:solidFill>
                  <a:srgbClr val="207A6F"/>
                </a:solidFill>
                <a:latin typeface="Heebo"/>
                <a:cs typeface="Heebo"/>
                <a:ea typeface="Heebo"/>
              </a:rPr>
              <a:t>דף עבודה אמיתי ועובד: „יום ראשון בכיתה חדשה“ – טקסט מקורי לתלמידים עולים ולשיחה על חוסן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127796" y="2240280"/>
            <a:ext cx="3606698" cy="18288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9050">
            <a:solidFill>
              <a:srgbClr val="F0E2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9629394" y="2377440"/>
            <a:ext cx="603504" cy="603504"/>
          </a:xfrm>
          <a:prstGeom prst="ellipse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000" b="1">
                <a:solidFill>
                  <a:srgbClr val="FFFFFF"/>
                </a:solidFill>
                <a:latin typeface="Heebo"/>
                <a:cs typeface="Heebo"/>
                <a:ea typeface="Heebo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19236" y="3063240"/>
            <a:ext cx="3423818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 rtl="1"/>
            <a:r>
              <a:rPr sz="1900" b="1">
                <a:solidFill>
                  <a:srgbClr val="2B2235"/>
                </a:solidFill>
                <a:latin typeface="Heebo"/>
                <a:cs typeface="Heebo"/>
                <a:ea typeface="Heebo"/>
              </a:rPr>
              <a:t>הקראה + קצב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19236" y="3520440"/>
            <a:ext cx="3423818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 rtl="1"/>
            <a:r>
              <a:rPr sz="1500" b="0">
                <a:solidFill>
                  <a:srgbClr val="6B5E6E"/>
                </a:solidFill>
                <a:latin typeface="Heebo"/>
                <a:cs typeface="Heebo"/>
                <a:ea typeface="Heebo"/>
              </a:rPr>
              <a:t>מחוון 0.6–1.4 והדגשת המשפט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292498" y="2240280"/>
            <a:ext cx="3606698" cy="18288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9050">
            <a:solidFill>
              <a:srgbClr val="F0E2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5794095" y="2377440"/>
            <a:ext cx="603504" cy="603504"/>
          </a:xfrm>
          <a:prstGeom prst="ellipse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000" b="1">
                <a:solidFill>
                  <a:srgbClr val="FFFFFF"/>
                </a:solidFill>
                <a:latin typeface="Heebo"/>
                <a:cs typeface="Heebo"/>
                <a:ea typeface="Heebo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83938" y="3063240"/>
            <a:ext cx="3423818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 rtl="1"/>
            <a:r>
              <a:rPr sz="1900" b="1">
                <a:solidFill>
                  <a:srgbClr val="2B2235"/>
                </a:solidFill>
                <a:latin typeface="Heebo"/>
                <a:cs typeface="Heebo"/>
                <a:ea typeface="Heebo"/>
              </a:rPr>
              <a:t>ניקוד בלחיצה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83938" y="3520440"/>
            <a:ext cx="3423818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 rtl="1"/>
            <a:r>
              <a:rPr sz="1500" b="0">
                <a:solidFill>
                  <a:srgbClr val="6B5E6E"/>
                </a:solidFill>
                <a:latin typeface="Heebo"/>
                <a:cs typeface="Heebo"/>
                <a:ea typeface="Heebo"/>
              </a:rPr>
              <a:t>גרסה מנוקדת שנבדקה ידנית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7200" y="2240280"/>
            <a:ext cx="3606698" cy="18288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9050">
            <a:solidFill>
              <a:srgbClr val="F0E2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958797" y="2377440"/>
            <a:ext cx="603504" cy="603504"/>
          </a:xfrm>
          <a:prstGeom prst="ellipse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000" b="1">
                <a:solidFill>
                  <a:srgbClr val="FFFFFF"/>
                </a:solidFill>
                <a:latin typeface="Heebo"/>
                <a:cs typeface="Heebo"/>
                <a:ea typeface="Heeb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8640" y="3063240"/>
            <a:ext cx="3423818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 rtl="1"/>
            <a:r>
              <a:rPr sz="1900" b="1">
                <a:solidFill>
                  <a:srgbClr val="2B2235"/>
                </a:solidFill>
                <a:latin typeface="Heebo"/>
                <a:cs typeface="Heebo"/>
                <a:ea typeface="Heebo"/>
              </a:rPr>
              <a:t>הקליטו את עצמכם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3520440"/>
            <a:ext cx="3423818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 rtl="1"/>
            <a:r>
              <a:rPr sz="1500" b="0">
                <a:solidFill>
                  <a:srgbClr val="6B5E6E"/>
                </a:solidFill>
                <a:latin typeface="Heebo"/>
                <a:cs typeface="Heebo"/>
                <a:ea typeface="Heebo"/>
              </a:rPr>
              <a:t>נשאר רק במכשיר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127796" y="4251960"/>
            <a:ext cx="3606698" cy="18288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9050">
            <a:solidFill>
              <a:srgbClr val="F0E2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9629394" y="4389120"/>
            <a:ext cx="603504" cy="603504"/>
          </a:xfrm>
          <a:prstGeom prst="ellipse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000" b="1">
                <a:solidFill>
                  <a:srgbClr val="FFFFFF"/>
                </a:solidFill>
                <a:latin typeface="Heebo"/>
                <a:cs typeface="Heebo"/>
                <a:ea typeface="Heebo"/>
              </a:rPr>
              <a:t>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219236" y="5074920"/>
            <a:ext cx="3423818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 rtl="1"/>
            <a:r>
              <a:rPr sz="1900" b="1">
                <a:solidFill>
                  <a:srgbClr val="2B2235"/>
                </a:solidFill>
                <a:latin typeface="Heebo"/>
                <a:cs typeface="Heebo"/>
                <a:ea typeface="Heebo"/>
              </a:rPr>
              <a:t>בקרה עצמית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19236" y="5532120"/>
            <a:ext cx="3423818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 rtl="1"/>
            <a:r>
              <a:rPr sz="1500" b="0">
                <a:solidFill>
                  <a:srgbClr val="6B5E6E"/>
                </a:solidFill>
                <a:latin typeface="Heebo"/>
                <a:cs typeface="Heebo"/>
                <a:ea typeface="Heebo"/>
              </a:rPr>
              <a:t>4 משפטי „אני יכול/ה“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292498" y="4251960"/>
            <a:ext cx="3606698" cy="18288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9050">
            <a:solidFill>
              <a:srgbClr val="F0E2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5794095" y="4389120"/>
            <a:ext cx="603504" cy="603504"/>
          </a:xfrm>
          <a:prstGeom prst="ellipse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000" b="1">
                <a:solidFill>
                  <a:srgbClr val="FFFFFF"/>
                </a:solidFill>
                <a:latin typeface="Heebo"/>
                <a:cs typeface="Heebo"/>
                <a:ea typeface="Heebo"/>
              </a:rPr>
              <a:t>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383938" y="5074920"/>
            <a:ext cx="3423818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 rtl="1"/>
            <a:r>
              <a:rPr sz="1900" b="1">
                <a:solidFill>
                  <a:srgbClr val="2B2235"/>
                </a:solidFill>
                <a:latin typeface="Heebo"/>
                <a:cs typeface="Heebo"/>
                <a:ea typeface="Heebo"/>
              </a:rPr>
              <a:t>5 שאלות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383938" y="5532120"/>
            <a:ext cx="3423818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 rtl="1"/>
            <a:r>
              <a:rPr sz="1500" b="0">
                <a:solidFill>
                  <a:srgbClr val="6B5E6E"/>
                </a:solidFill>
                <a:latin typeface="Heebo"/>
                <a:cs typeface="Heebo"/>
                <a:ea typeface="Heebo"/>
              </a:rPr>
              <a:t>משוב מיידי, 2 ניסיונות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57200" y="4251960"/>
            <a:ext cx="3606698" cy="18288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9050">
            <a:solidFill>
              <a:srgbClr val="F0E2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1958797" y="4389120"/>
            <a:ext cx="603504" cy="603504"/>
          </a:xfrm>
          <a:prstGeom prst="ellipse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000" b="1">
                <a:solidFill>
                  <a:srgbClr val="FFFFFF"/>
                </a:solidFill>
                <a:latin typeface="Heebo"/>
                <a:cs typeface="Heebo"/>
                <a:ea typeface="Heebo"/>
              </a:rPr>
              <a:t>6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48640" y="5074920"/>
            <a:ext cx="3423818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 rtl="1"/>
            <a:r>
              <a:rPr sz="1900" b="1">
                <a:solidFill>
                  <a:srgbClr val="2B2235"/>
                </a:solidFill>
                <a:latin typeface="Heebo"/>
                <a:cs typeface="Heebo"/>
                <a:ea typeface="Heebo"/>
              </a:rPr>
              <a:t>משחק התאמה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48640" y="5532120"/>
            <a:ext cx="3423818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 rtl="1"/>
            <a:r>
              <a:rPr sz="1500" b="0">
                <a:solidFill>
                  <a:srgbClr val="6B5E6E"/>
                </a:solidFill>
                <a:latin typeface="Heebo"/>
                <a:cs typeface="Heebo"/>
                <a:ea typeface="Heebo"/>
              </a:rPr>
              <a:t>מילה ↔ פירוש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7894015" y="347472"/>
            <a:ext cx="3840480" cy="384048"/>
          </a:xfrm>
          <a:prstGeom prst="roundRect">
            <a:avLst>
              <a:gd name="adj" fmla="val 50000"/>
            </a:avLst>
          </a:prstGeom>
          <a:solidFill>
            <a:srgbClr val="DDF3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894015" y="347472"/>
            <a:ext cx="3840480" cy="384048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 rtl="1"/>
            <a:r>
              <a:rPr sz="1300" b="1">
                <a:solidFill>
                  <a:srgbClr val="207A6F"/>
                </a:solidFill>
                <a:latin typeface="Heebo"/>
                <a:cs typeface="Heebo"/>
                <a:ea typeface="Heebo"/>
              </a:rPr>
              <a:t>מדריך 3 · דף עבודה אינטראקטיבי ונגיש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822960"/>
            <a:ext cx="11277295" cy="7315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3200" b="1">
                <a:solidFill>
                  <a:srgbClr val="2B2235"/>
                </a:solidFill>
                <a:latin typeface="Heebo"/>
                <a:cs typeface="Heebo"/>
                <a:ea typeface="Heebo"/>
              </a:rPr>
              <a:t>טעויות נפוצות · טיפים</a:t>
            </a:r>
          </a:p>
        </p:txBody>
      </p:sp>
      <p:pic>
        <p:nvPicPr>
          <p:cNvPr id="6" name="Picture 5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6291072"/>
            <a:ext cx="384048" cy="38404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22960" y="6327648"/>
            <a:ext cx="3474720" cy="329184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 rtl="1"/>
            <a:r>
              <a:rPr sz="1200" b="1">
                <a:solidFill>
                  <a:srgbClr val="6B5E6E"/>
                </a:solidFill>
                <a:latin typeface="Heebo"/>
                <a:cs typeface="Heebo"/>
                <a:ea typeface="Heebo"/>
              </a:rPr>
              <a:t>יצרה: רוית ראש בן ישי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327648"/>
            <a:ext cx="731520" cy="329184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1200" b="0">
                <a:solidFill>
                  <a:srgbClr val="6B5E6E"/>
                </a:solidFill>
                <a:latin typeface="Heebo"/>
                <a:cs typeface="Heebo"/>
                <a:ea typeface="Heebo"/>
              </a:rPr>
              <a:t>9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33007" y="1691640"/>
            <a:ext cx="5501487" cy="4343400"/>
          </a:xfrm>
          <a:prstGeom prst="roundRect">
            <a:avLst>
              <a:gd name="adj" fmla="val 8000"/>
            </a:avLst>
          </a:prstGeom>
          <a:solidFill>
            <a:srgbClr val="FDE8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07327" y="1828800"/>
            <a:ext cx="4952847" cy="5029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2200" b="1">
                <a:solidFill>
                  <a:srgbClr val="D6453D"/>
                </a:solidFill>
                <a:latin typeface="Heebo"/>
                <a:cs typeface="Heebo"/>
                <a:ea typeface="Heebo"/>
              </a:rPr>
              <a:t>טעויות נפוצות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07327" y="2423160"/>
            <a:ext cx="4952847" cy="34747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8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• טקסט ארוך מדי – ההקראה מתישה</a:t>
            </a:r>
          </a:p>
          <a:p>
            <a:pPr algn="r" rtl="1">
              <a:lnSpc>
                <a:spcPct val="115000"/>
              </a:lnSpc>
            </a:pPr>
            <a:r>
              <a:rPr sz="18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• לסמוך על ניקוד אוטומטי</a:t>
            </a:r>
          </a:p>
          <a:p>
            <a:pPr algn="r" rtl="1">
              <a:lnSpc>
                <a:spcPct val="115000"/>
              </a:lnSpc>
            </a:pPr>
            <a:r>
              <a:rPr sz="18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• לא לבדוק בטלפון אנדרואיד</a:t>
            </a:r>
          </a:p>
          <a:p>
            <a:pPr algn="r" rtl="1">
              <a:lnSpc>
                <a:spcPct val="115000"/>
              </a:lnSpc>
            </a:pPr>
            <a:r>
              <a:rPr sz="18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• לשמור הקלטות תלמידים בשרת או לבקש מהם לשלוח – אין צורך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57200" y="1691640"/>
            <a:ext cx="5501487" cy="4343400"/>
          </a:xfrm>
          <a:prstGeom prst="roundRect">
            <a:avLst>
              <a:gd name="adj" fmla="val 8000"/>
            </a:avLst>
          </a:prstGeom>
          <a:solidFill>
            <a:srgbClr val="E3F5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31520" y="1828800"/>
            <a:ext cx="4952847" cy="5029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2200" b="1">
                <a:solidFill>
                  <a:srgbClr val="2E9D5B"/>
                </a:solidFill>
                <a:latin typeface="Heebo"/>
                <a:cs typeface="Heebo"/>
                <a:ea typeface="Heebo"/>
              </a:rPr>
              <a:t>טיפים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1520" y="2423160"/>
            <a:ext cx="4952847" cy="34747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8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• קצב 0.8 מצוין לתלמידים עולים</a:t>
            </a:r>
          </a:p>
          <a:p>
            <a:pPr algn="r" rtl="1">
              <a:lnSpc>
                <a:spcPct val="115000"/>
              </a:lnSpc>
            </a:pPr>
            <a:r>
              <a:rPr sz="18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• בקשו "הדגשת משפט" – עוזר מאוד לעקוב</a:t>
            </a:r>
          </a:p>
          <a:p>
            <a:pPr algn="r" rtl="1">
              <a:lnSpc>
                <a:spcPct val="115000"/>
              </a:lnSpc>
            </a:pPr>
            <a:r>
              <a:rPr sz="18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• אותו פרומפט, טקסט אחר = דף חדש ב-5 דקות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7894015" y="347472"/>
            <a:ext cx="3840480" cy="384048"/>
          </a:xfrm>
          <a:prstGeom prst="roundRect">
            <a:avLst>
              <a:gd name="adj" fmla="val 50000"/>
            </a:avLst>
          </a:prstGeom>
          <a:solidFill>
            <a:srgbClr val="DDF3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894015" y="347472"/>
            <a:ext cx="3840480" cy="384048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 rtl="1"/>
            <a:r>
              <a:rPr sz="1300" b="1">
                <a:solidFill>
                  <a:srgbClr val="207A6F"/>
                </a:solidFill>
                <a:latin typeface="Heebo"/>
                <a:cs typeface="Heebo"/>
                <a:ea typeface="Heebo"/>
              </a:rPr>
              <a:t>מדריך 3 · דף עבודה אינטראקטיבי ונגיש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822960"/>
            <a:ext cx="11277295" cy="7315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3200" b="1">
                <a:solidFill>
                  <a:srgbClr val="2B2235"/>
                </a:solidFill>
                <a:latin typeface="Heebo"/>
                <a:cs typeface="Heebo"/>
                <a:ea typeface="Heebo"/>
              </a:rPr>
              <a:t>בטיחות ופרטיות – לפני שמתחילים</a:t>
            </a:r>
          </a:p>
        </p:txBody>
      </p:sp>
      <p:pic>
        <p:nvPicPr>
          <p:cNvPr id="6" name="Picture 5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6291072"/>
            <a:ext cx="384048" cy="38404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22960" y="6327648"/>
            <a:ext cx="3474720" cy="329184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 rtl="1"/>
            <a:r>
              <a:rPr sz="1200" b="1">
                <a:solidFill>
                  <a:srgbClr val="6B5E6E"/>
                </a:solidFill>
                <a:latin typeface="Heebo"/>
                <a:cs typeface="Heebo"/>
                <a:ea typeface="Heebo"/>
              </a:rPr>
              <a:t>יצרה: רוית ראש בן ישי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327648"/>
            <a:ext cx="731520" cy="329184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1200" b="0">
                <a:solidFill>
                  <a:srgbClr val="6B5E6E"/>
                </a:solidFill>
                <a:latin typeface="Heebo"/>
                <a:cs typeface="Heebo"/>
                <a:ea typeface="Heebo"/>
              </a:rPr>
              <a:t>10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" y="1691640"/>
            <a:ext cx="11277295" cy="2926080"/>
          </a:xfrm>
          <a:prstGeom prst="roundRect">
            <a:avLst>
              <a:gd name="adj" fmla="val 8000"/>
            </a:avLst>
          </a:prstGeom>
          <a:solidFill>
            <a:srgbClr val="F3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1828800"/>
            <a:ext cx="10728655" cy="26974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9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• אין כניסה עם שם ואין שמירת נתונים</a:t>
            </a:r>
          </a:p>
          <a:p>
            <a:pPr algn="r" rtl="1">
              <a:lnSpc>
                <a:spcPct val="115000"/>
              </a:lnSpc>
            </a:pPr>
            <a:r>
              <a:rPr sz="19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• ההקלטה נשארת על המכשיר של התלמיד</a:t>
            </a:r>
          </a:p>
          <a:p>
            <a:pPr algn="r" rtl="1">
              <a:lnSpc>
                <a:spcPct val="115000"/>
              </a:lnSpc>
            </a:pPr>
            <a:r>
              <a:rPr sz="19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• הדף פתוח לכולם בקישור – לא כותבים בו פרטים אישיים</a:t>
            </a:r>
          </a:p>
          <a:p>
            <a:pPr algn="r" rtl="1">
              <a:lnSpc>
                <a:spcPct val="115000"/>
              </a:lnSpc>
            </a:pPr>
            <a:r>
              <a:rPr sz="19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• בודקים את מדיניות בית הספר והמשרד לפני שימוש עם תלמידים.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57200" y="4800600"/>
            <a:ext cx="11277295" cy="1234440"/>
          </a:xfrm>
          <a:prstGeom prst="roundRect">
            <a:avLst>
              <a:gd name="adj" fmla="val 12000"/>
            </a:avLst>
          </a:prstGeom>
          <a:solidFill>
            <a:srgbClr val="DDF3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31520" y="4864608"/>
            <a:ext cx="10728655" cy="109728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r" rtl="1"/>
            <a:r>
              <a:rPr sz="1900" b="1">
                <a:solidFill>
                  <a:srgbClr val="207A6F"/>
                </a:solidFill>
                <a:latin typeface="Heebo"/>
                <a:cs typeface="Heebo"/>
                <a:ea typeface="Heebo"/>
              </a:rPr>
              <a:t>המדריך המלא, הפרומפטים להעתקה והדוגמה העובדת:</a:t>
            </a:r>
          </a:p>
          <a:p>
            <a:pPr algn="l" rtl="0"/>
            <a:r>
              <a:rPr sz="1900" b="1">
                <a:solidFill>
                  <a:srgbClr val="207A6F"/>
                </a:solidFill>
                <a:latin typeface="Heebo"/>
                <a:cs typeface="Heebo"/>
                <a:ea typeface="Heebo"/>
              </a:rPr>
              <a:t>madrichim-ai-lamore.sites.tab.bot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