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411480"/>
            <a:ext cx="11368735" cy="6035040"/>
          </a:xfrm>
          <a:prstGeom prst="roundRect">
            <a:avLst>
              <a:gd name="adj" fmla="val 6000"/>
            </a:avLst>
          </a:prstGeom>
          <a:solidFill>
            <a:srgbClr val="FFF8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551615" y="411480"/>
            <a:ext cx="228600" cy="6035040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868680"/>
            <a:ext cx="1008857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8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מדריכי AI למורה · מדריך 2 מתוך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417320"/>
            <a:ext cx="10088575" cy="19202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46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מתמונה אחת לסרטון AI – Google 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429000"/>
            <a:ext cx="10088575" cy="9144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תמונה סטטית מתעוררת לחיים: פתיח קסום לשיעור ב-8 שניות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39535" y="4572000"/>
            <a:ext cx="4754880" cy="548640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9535" y="4572000"/>
            <a:ext cx="4754880" cy="5486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5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20–30 דקות לסרטון ראשון (כולל ניסיונות)</a:t>
            </a:r>
          </a:p>
        </p:txBody>
      </p:sp>
      <p:sp>
        <p:nvSpPr>
          <p:cNvPr id="10" name="Oval 9"/>
          <p:cNvSpPr/>
          <p:nvPr/>
        </p:nvSpPr>
        <p:spPr>
          <a:xfrm>
            <a:off x="1280160" y="4023360"/>
            <a:ext cx="1371600" cy="137160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54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pic>
        <p:nvPicPr>
          <p:cNvPr id="11" name="Picture 10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532120"/>
            <a:ext cx="548640" cy="5486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554480" y="5623560"/>
            <a:ext cx="4114800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5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מה נלמד היום?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1783080"/>
            <a:ext cx="10820095" cy="105156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0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תלמדו לקחת תמונה אחת (מאוירת או שלכן), לכתוב פרומפט תנועה טוב, וליצור ממנה קטע וידאו קצר ב-Google Flow או בכלי דומה – ולהפוך אותו לפתיח שמעורר סקרנות.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3108960"/>
            <a:ext cx="1127729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שימושים בכיתה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86621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0090518" y="3840480"/>
            <a:ext cx="640080" cy="64008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223781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דמות ספרותית יוצאת מתוך הספר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0147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14044" y="3840480"/>
            <a:ext cx="640080" cy="64008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7307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מפה או כדור ארץ שמתעוררים (גיאוגרפיה)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33673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337570" y="3840480"/>
            <a:ext cx="640080" cy="64008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70833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מזוודה ישנה נפתחת – פתיח לשיעור על עלייה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57600"/>
            <a:ext cx="2647873" cy="2286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461096" y="3840480"/>
            <a:ext cx="640080" cy="64008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0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4617720"/>
            <a:ext cx="2373553" cy="123444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ctr" rtl="1"/>
            <a:r>
              <a:rPr sz="18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זחל הופך לפרפר – פתיח לשיעור על שינוי וחוסן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הכלים – ומה חינמי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7373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1569903" y="1737360"/>
            <a:ext cx="164592" cy="1188720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42655" y="18288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Google Flow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18288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כלי סרטים של Google (labs.google/flow). נכנסים עם חשבון Google; מספר היצירות תלוי במנוי ובקרדיטים – בדקו כמה יש לכן.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1089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11569903" y="3108960"/>
            <a:ext cx="164592" cy="1188720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42655" y="32004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Gemini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32004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אפליקציית Gemini יכולה ליצור קטעי וידאו קצרים מתמונה או מטקסט, במכסה מוגבלת שמשתנה לפי חשבון ומדינה.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480560"/>
            <a:ext cx="11277295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1569903" y="4480560"/>
            <a:ext cx="164592" cy="1188720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42655" y="4572000"/>
            <a:ext cx="3017520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Canva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4572000"/>
            <a:ext cx="7665415" cy="100584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יש בה יצירת קטעי וידאו בבינה מלאכותית במכסה מוגבלת, ושם גם מוסיפים כתוביות בעברית.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5806440"/>
            <a:ext cx="11277295" cy="411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4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כלים, מכסות ומחירים משתנים – בדקו בחשבון שלכן לפני השיעור.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(1/2)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1861947"/>
            <a:ext cx="658368" cy="658368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מחליטים מה הרגע הקסום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מה יקרה בסרטון? פעולה אחת ברורה: "הדמות יוצאת מהספר ומנופפת". קטע אחד = 8 שניות.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פעולה אחת עדיפה על סיפור שלם.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2836926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007233"/>
            <a:ext cx="658368" cy="658368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2910078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מכינים תמונת פתיחה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2891790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תמונה שלכן, תמונה חופשית לשימוש, או תמונה שיצרתן בכלי AI (פרומפט מוכן למטה). יחס רוחב 16:9.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בלי תמונות של תלמידים ובלי אנשים אמיתיים מזוהים.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982211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4152518"/>
            <a:ext cx="658368" cy="658368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055363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נכנסים ל-Flow ופותחים פרויקט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037075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labs.google/flow ← פרויקט חדש ← בוחרים מצב יצירה מתמונה (Frames to Video) ← מעלים את התמונה כפריים הראשון.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5127498"/>
            <a:ext cx="11277295" cy="998981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865815" y="5297804"/>
            <a:ext cx="658368" cy="658368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62495" y="5200650"/>
            <a:ext cx="3611880" cy="852677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כותבים פרומפט תנועה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5182362"/>
            <a:ext cx="6522415" cy="889253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נוסחה: מי/מה + מה זז + תנועת מצלמה + אווירה + צליל. באנגלית זה עובד הכי טוב – יש תבנית מוכנה בעברית ובאנגלית.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הוסיפו "No text" – כדי שלא יופיעו אותיות משובשות.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שלב אחר שלב (2/2)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865815" y="2052828"/>
            <a:ext cx="658368" cy="658368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62495" y="1764792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יוצרים ובוחרים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0080" y="1746504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יוצרים 2 גרסאות ובוחרים את הטובה. לא טוב? משנים מילה אחת בפרומפט, לא את כולו.</a:t>
            </a:r>
          </a:p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טיפ: כל יצירה עולה קרדיטים – תכננו לפני.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3218687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865815" y="3579875"/>
            <a:ext cx="658368" cy="658368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62495" y="3291839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מאריכים או מחברים (לא חובה)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3273551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בכלי בניית הסצנות (Scene builder) אפשר להמשיך את הקטע או להוסיף קטע שני ולחבר.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4745736"/>
            <a:ext cx="11277295" cy="1380743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65815" y="5106923"/>
            <a:ext cx="658368" cy="658368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62495" y="4818888"/>
            <a:ext cx="3611880" cy="1234439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21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מורידים ומוסיפים כתובית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0080" y="4800599"/>
            <a:ext cx="6522415" cy="1271015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6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מורידים MP4, ב-Canva מוסיפים כותרת בעברית ושאלה מסקרנת בסוף. מקרינים בפתיחת השיעור.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פרומפט מוכן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לתמונת פתיחה (אם אין תמונה)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איור דיגיטלי חם בסגנון ספר ילדים: מזוודה ישנה מעור עומדת על רציף נמל בשקיעה, אור רך וזהוב, ים ברקע, ללא אנשים וללא טקסט, יחס 16:9.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עוד פרומפטים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45920"/>
            <a:ext cx="11277295" cy="4343400"/>
          </a:xfrm>
          <a:prstGeom prst="roundRect">
            <a:avLst>
              <a:gd name="adj" fmla="val 6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755648"/>
            <a:ext cx="10728655" cy="45720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0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תבנית פרומפט תנועה (עברית ← אנגלית)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286000"/>
            <a:ext cx="10728655" cy="3611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[מה בתמונה] + [מה קורה] + [תנועת מצלמה] + [אווירה] + [צליל]</a:t>
            </a:r>
          </a:p>
          <a:p>
            <a:pPr algn="r" rtl="1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/>
            </a:r>
          </a:p>
          <a:p>
            <a:pPr algn="l" rtl="0"/>
            <a:r>
              <a:rPr sz="24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The old leather suitcase slowly opens by itself. Warm golden light pours out, and old photographs float up like butterflies. Slow camera push-in. Magical, nostalgic mood. Soft sound of sea waves and seagulls. No text.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הדוגמה שלנו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09508" y="1645920"/>
            <a:ext cx="3624986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109508" y="1645920"/>
            <a:ext cx="3624986" cy="914400"/>
          </a:xfrm>
          <a:prstGeom prst="roundRect">
            <a:avLst>
              <a:gd name="adj" fmla="val 8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9601962" y="1783080"/>
            <a:ext cx="640080" cy="64008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22815" y="1700784"/>
            <a:ext cx="192024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פריים פתיחה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46668" y="2633472"/>
            <a:ext cx="3350666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טיפת מים חמודה עם עיניים גדולות על עלה ירוק ליד אגם. שמש בוקר.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83354" y="1645920"/>
            <a:ext cx="3624986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283354" y="1645920"/>
            <a:ext cx="3624986" cy="914400"/>
          </a:xfrm>
          <a:prstGeom prst="roundRect">
            <a:avLst>
              <a:gd name="adj" fmla="val 8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5775807" y="1783080"/>
            <a:ext cx="640080" cy="64008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896660" y="1700784"/>
            <a:ext cx="192024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0–5 שניות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20514" y="2633472"/>
            <a:ext cx="3350666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הטיפה מביטה בשמש, מתחילה לנצנץ והופכת לאד דק שעולה למעלה.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199" y="1645920"/>
            <a:ext cx="3624986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F0E2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57199" y="1645920"/>
            <a:ext cx="3624986" cy="914400"/>
          </a:xfrm>
          <a:prstGeom prst="roundRect">
            <a:avLst>
              <a:gd name="adj" fmla="val 8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949653" y="1783080"/>
            <a:ext cx="640080" cy="640080"/>
          </a:xfrm>
          <a:prstGeom prst="ellipse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Heebo"/>
                <a:cs typeface="Heebo"/>
                <a:ea typeface="Heebo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070506" y="1700784"/>
            <a:ext cx="1920240" cy="292608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1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5–8 שניות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59" y="2633472"/>
            <a:ext cx="3350666" cy="13258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האד מצטרף לענן לבן ותפוח בשמיים.</a:t>
            </a:r>
          </a:p>
          <a:p>
            <a:pPr algn="r" rtl="1"/>
            <a:r>
              <a:rPr sz="15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לאן נעלמה הטיפה?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206240"/>
            <a:ext cx="11277295" cy="1828800"/>
          </a:xfrm>
          <a:prstGeom prst="roundRect">
            <a:avLst>
              <a:gd name="adj" fmla="val 8000"/>
            </a:avLst>
          </a:prstGeom>
          <a:solidFill>
            <a:srgbClr val="2B22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1520" y="4297680"/>
            <a:ext cx="10728655" cy="3657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500" b="1">
                <a:solidFill>
                  <a:srgbClr val="FFD39E"/>
                </a:solidFill>
                <a:latin typeface="Heebo"/>
                <a:cs typeface="Heebo"/>
                <a:ea typeface="Heebo"/>
              </a:rPr>
              <a:t>פרומפט התנועה של הדוגמה: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520" y="4663440"/>
            <a:ext cx="10728655" cy="128016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0"/>
            <a:r>
              <a:rPr sz="1500" b="0">
                <a:solidFill>
                  <a:srgbClr val="FFF3E8"/>
                </a:solidFill>
                <a:latin typeface="Heebo"/>
                <a:cs typeface="Heebo"/>
                <a:ea typeface="Heebo"/>
              </a:rPr>
              <a:t>The cute water droplet on the leaf looks up at the sun, sparkles, and slowly evaporates into shimmering mist that rises toward a fluffy white cloud. The camera tilts up to follow the mist. Bright cheerful morning light. Soft birdsong and gentle wind. No text.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טעויות נפוצות · טיפים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9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33007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FDE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07327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D6453D"/>
                </a:solidFill>
                <a:latin typeface="Heebo"/>
                <a:cs typeface="Heebo"/>
                <a:ea typeface="Heebo"/>
              </a:rPr>
              <a:t>טעויות נפוצות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07327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פרומפט עם 4 פעולות – הסרטון מתבלבל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לבקש טקסט בעברית בתוך הווידאו – יוצא משובש. מוסיפים כתובית אחר כך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להשתמש בתמונה של תלמיד או של אדם אמיתי בלי הסכמה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לשרוף את כל הקרדיטים על ניסוי וטעייה בלי תכנון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91640"/>
            <a:ext cx="5501487" cy="4343400"/>
          </a:xfrm>
          <a:prstGeom prst="roundRect">
            <a:avLst>
              <a:gd name="adj" fmla="val 8000"/>
            </a:avLst>
          </a:prstGeom>
          <a:solidFill>
            <a:srgbClr val="E3F5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31520" y="1828800"/>
            <a:ext cx="4952847" cy="5029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2200" b="1">
                <a:solidFill>
                  <a:srgbClr val="2E9D5B"/>
                </a:solidFill>
                <a:latin typeface="Heebo"/>
                <a:cs typeface="Heebo"/>
                <a:ea typeface="Heebo"/>
              </a:rPr>
              <a:t>טיפים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2423160"/>
            <a:ext cx="4952847" cy="34747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דמות היסטורית? השתמשו באיור ולא בצילום אמיתי, וכתבו "סרטון דמיוני שנוצר ב-AI"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הסרטון הוא פתיח – אחריו שאלה: "מה לדעתכם יקרה עכשיו?"</a:t>
            </a:r>
          </a:p>
          <a:p>
            <a:pPr algn="r" rtl="1">
              <a:lnSpc>
                <a:spcPct val="115000"/>
              </a:lnSpc>
            </a:pPr>
            <a:r>
              <a:rPr sz="18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שמרו ספרייה של פרומפטים שעבדו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8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090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894015" y="347472"/>
            <a:ext cx="3840480" cy="384048"/>
          </a:xfrm>
          <a:prstGeom prst="roundRect">
            <a:avLst>
              <a:gd name="adj" fmla="val 50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894015" y="347472"/>
            <a:ext cx="3840480" cy="384048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ctr" rtl="1"/>
            <a:r>
              <a:rPr sz="13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מדריך 2 · מתמונה אחת לסרטון 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822960"/>
            <a:ext cx="11277295" cy="73152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3200" b="1">
                <a:solidFill>
                  <a:srgbClr val="2B2235"/>
                </a:solidFill>
                <a:latin typeface="Heebo"/>
                <a:cs typeface="Heebo"/>
                <a:ea typeface="Heebo"/>
              </a:rPr>
              <a:t>בטיחות ופרטיות – לפני שמתחילים</a:t>
            </a:r>
          </a:p>
        </p:txBody>
      </p:sp>
      <p:pic>
        <p:nvPicPr>
          <p:cNvPr id="6" name="Picture 5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" y="6291072"/>
            <a:ext cx="384048" cy="3840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22960" y="6327648"/>
            <a:ext cx="34747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l" rtl="1"/>
            <a:r>
              <a:rPr sz="1200" b="1">
                <a:solidFill>
                  <a:srgbClr val="6B5E6E"/>
                </a:solidFill>
                <a:latin typeface="Heebo"/>
                <a:cs typeface="Heebo"/>
                <a:ea typeface="Heebo"/>
              </a:rPr>
              <a:t>יצרה: רוית ראש בן ישי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002975" y="6327648"/>
            <a:ext cx="731520" cy="329184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/>
            <a:r>
              <a:rPr sz="1200" b="0">
                <a:solidFill>
                  <a:srgbClr val="6B5E6E"/>
                </a:solidFill>
                <a:latin typeface="Heebo"/>
                <a:cs typeface="Heebo"/>
                <a:ea typeface="Heebo"/>
              </a:rPr>
              <a:t>10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691640"/>
            <a:ext cx="11277295" cy="2926080"/>
          </a:xfrm>
          <a:prstGeom prst="roundRect">
            <a:avLst>
              <a:gd name="adj" fmla="val 8000"/>
            </a:avLst>
          </a:prstGeom>
          <a:solidFill>
            <a:srgbClr val="F3ED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1828800"/>
            <a:ext cx="10728655" cy="2697480"/>
          </a:xfrm>
          <a:prstGeom prst="rect">
            <a:avLst/>
          </a:prstGeom>
          <a:noFill/>
        </p:spPr>
        <p:txBody>
          <a:bodyPr wrap="square" anchor="t" lIns="36576" rIns="36576" tIns="36576" bIns="36576">
            <a:spAutoFit/>
          </a:bodyPr>
          <a:lstStyle/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יצירת וידאו מוגבלת בגיל ובתנאי החשבון – המורה יוצרת, התלמידים צופים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לא מעלים פנים של תלמידים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מסמנים כל סרטון כ"נוצר ב-AI" ולא מציגים אותו כתיעוד אמיתי</a:t>
            </a:r>
          </a:p>
          <a:p>
            <a:pPr algn="r" rtl="1">
              <a:lnSpc>
                <a:spcPct val="115000"/>
              </a:lnSpc>
            </a:pPr>
            <a:r>
              <a:rPr sz="1900" b="0">
                <a:solidFill>
                  <a:srgbClr val="2B2235"/>
                </a:solidFill>
                <a:latin typeface="Heebo"/>
                <a:cs typeface="Heebo"/>
                <a:ea typeface="Heebo"/>
              </a:rPr>
              <a:t>• בודקים את מדיניות בית הספר והמשרד לפני שימוש עם תלמידים.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" y="4800600"/>
            <a:ext cx="11277295" cy="1234440"/>
          </a:xfrm>
          <a:prstGeom prst="roundRect">
            <a:avLst>
              <a:gd name="adj" fmla="val 12000"/>
            </a:avLst>
          </a:prstGeom>
          <a:solidFill>
            <a:srgbClr val="FD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864608"/>
            <a:ext cx="10728655" cy="1097280"/>
          </a:xfrm>
          <a:prstGeom prst="rect">
            <a:avLst/>
          </a:prstGeom>
          <a:noFill/>
        </p:spPr>
        <p:txBody>
          <a:bodyPr wrap="square" anchor="ctr" lIns="36576" rIns="36576" tIns="36576" bIns="36576">
            <a:spAutoFit/>
          </a:bodyPr>
          <a:lstStyle/>
          <a:p>
            <a:pPr algn="r" rtl="1"/>
            <a:r>
              <a:rPr sz="19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המדריך המלא, הפרומפטים להעתקה והדוגמה העובדת:</a:t>
            </a:r>
          </a:p>
          <a:p>
            <a:pPr algn="l" rtl="0"/>
            <a:r>
              <a:rPr sz="1900" b="1">
                <a:solidFill>
                  <a:srgbClr val="AE7020"/>
                </a:solidFill>
                <a:latin typeface="Heebo"/>
                <a:cs typeface="Heebo"/>
                <a:ea typeface="Heebo"/>
              </a:rPr>
              <a:t>madrichim-ai-lamore.sites.tab.bot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